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Garamond"/>
      <p:regular r:id="rId31"/>
      <p:bold r:id="rId32"/>
      <p:italic r:id="rId33"/>
      <p:boldItalic r:id="rId34"/>
    </p:embeddedFont>
    <p:embeddedFont>
      <p:font typeface="Candara"/>
      <p:regular r:id="rId35"/>
      <p:bold r:id="rId36"/>
      <p:italic r:id="rId37"/>
      <p:boldItalic r:id="rId38"/>
    </p:embeddedFont>
    <p:embeddedFont>
      <p:font typeface="Comfortaa"/>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Comfortaa-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aramond-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Garamond-italic.fntdata"/><Relationship Id="rId10" Type="http://schemas.openxmlformats.org/officeDocument/2006/relationships/slide" Target="slides/slide5.xml"/><Relationship Id="rId32" Type="http://schemas.openxmlformats.org/officeDocument/2006/relationships/font" Target="fonts/Garamond-bold.fntdata"/><Relationship Id="rId13" Type="http://schemas.openxmlformats.org/officeDocument/2006/relationships/slide" Target="slides/slide8.xml"/><Relationship Id="rId35" Type="http://schemas.openxmlformats.org/officeDocument/2006/relationships/font" Target="fonts/Candara-regular.fntdata"/><Relationship Id="rId12" Type="http://schemas.openxmlformats.org/officeDocument/2006/relationships/slide" Target="slides/slide7.xml"/><Relationship Id="rId34" Type="http://schemas.openxmlformats.org/officeDocument/2006/relationships/font" Target="fonts/Garamond-boldItalic.fntdata"/><Relationship Id="rId15" Type="http://schemas.openxmlformats.org/officeDocument/2006/relationships/slide" Target="slides/slide10.xml"/><Relationship Id="rId37" Type="http://schemas.openxmlformats.org/officeDocument/2006/relationships/font" Target="fonts/Candara-italic.fntdata"/><Relationship Id="rId14" Type="http://schemas.openxmlformats.org/officeDocument/2006/relationships/slide" Target="slides/slide9.xml"/><Relationship Id="rId36" Type="http://schemas.openxmlformats.org/officeDocument/2006/relationships/font" Target="fonts/Candara-bold.fntdata"/><Relationship Id="rId17" Type="http://schemas.openxmlformats.org/officeDocument/2006/relationships/slide" Target="slides/slide12.xml"/><Relationship Id="rId39" Type="http://schemas.openxmlformats.org/officeDocument/2006/relationships/font" Target="fonts/Comfortaa-regular.fntdata"/><Relationship Id="rId16" Type="http://schemas.openxmlformats.org/officeDocument/2006/relationships/slide" Target="slides/slide11.xml"/><Relationship Id="rId38" Type="http://schemas.openxmlformats.org/officeDocument/2006/relationships/font" Target="fonts/Candara-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cccd5e530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ecccd5e53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e9f33ffc96_0_1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3e9f33ffc96_0_1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e9f33ffc96_0_1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e9f33ffc96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e9f33ffc96_0_1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e9f33ffc96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ecccd5e530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ecccd5e53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e9f33ffc96_0_1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e9f33ffc96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e9f33ffc96_0_2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76" name="Google Shape;176;g3e9f33ffc96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e9f33ffc96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e9f33ffc96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3e9f33ffc96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3295bae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3295bae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e9f33ffc96_0_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e9f33ffc96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ecb0cf151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ecb0cf151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ecb0cf1519_0_1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ecb0cf1519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ecb0cf1519_0_22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ecb0cf1519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ecb0cf1519_0_2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ecb0cf1519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e9f33ffc96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3e9f33ffc96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3e9f33ffc96_0_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ecb0cf1519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ecb0cf1519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ecccd5e530_0_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ecccd5e530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e9f33ffc96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3e9f33ffc9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e9f33ffc96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e9f33ffc96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e9f33ffc96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e9f33ffc96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e9f33ffc96_0_1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3e9f33ffc96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9f33ffc96_0_1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e9f33ffc96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e9f33ffc96_0_15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e9f33ffc96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e9f33ffc96_0_1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e9f33ffc96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lt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 name="Google Shape;52;p13"/>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rmAutofit/>
          </a:bodyPr>
          <a:lstStyle>
            <a:lvl1pPr indent="-317500" lvl="0" marL="457200" algn="l">
              <a:spcBef>
                <a:spcPts val="300"/>
              </a:spcBef>
              <a:spcAft>
                <a:spcPts val="0"/>
              </a:spcAft>
              <a:buClr>
                <a:schemeClr val="lt1"/>
              </a:buClr>
              <a:buSzPts val="1400"/>
              <a:buChar char="●"/>
              <a:defRPr/>
            </a:lvl1pPr>
            <a:lvl2pPr indent="-317500" lvl="1" marL="914400" algn="l">
              <a:spcBef>
                <a:spcPts val="1200"/>
              </a:spcBef>
              <a:spcAft>
                <a:spcPts val="0"/>
              </a:spcAft>
              <a:buClr>
                <a:schemeClr val="lt1"/>
              </a:buClr>
              <a:buSzPts val="1400"/>
              <a:buChar char="○"/>
              <a:defRPr/>
            </a:lvl2pPr>
            <a:lvl3pPr indent="-317500" lvl="2" marL="1371600" algn="l">
              <a:spcBef>
                <a:spcPts val="1200"/>
              </a:spcBef>
              <a:spcAft>
                <a:spcPts val="0"/>
              </a:spcAft>
              <a:buClr>
                <a:schemeClr val="lt1"/>
              </a:buClr>
              <a:buSzPts val="1400"/>
              <a:buChar char="■"/>
              <a:defRPr/>
            </a:lvl3pPr>
            <a:lvl4pPr indent="-317500" lvl="3" marL="1828800" algn="l">
              <a:spcBef>
                <a:spcPts val="1200"/>
              </a:spcBef>
              <a:spcAft>
                <a:spcPts val="0"/>
              </a:spcAft>
              <a:buClr>
                <a:schemeClr val="lt1"/>
              </a:buClr>
              <a:buSzPts val="1400"/>
              <a:buChar char="●"/>
              <a:defRPr/>
            </a:lvl4pPr>
            <a:lvl5pPr indent="-317500" lvl="4" marL="2286000" algn="l">
              <a:spcBef>
                <a:spcPts val="1200"/>
              </a:spcBef>
              <a:spcAft>
                <a:spcPts val="0"/>
              </a:spcAft>
              <a:buClr>
                <a:schemeClr val="lt1"/>
              </a:buClr>
              <a:buSzPts val="1400"/>
              <a:buChar char="○"/>
              <a:defRPr/>
            </a:lvl5pPr>
            <a:lvl6pPr indent="-317500" lvl="5" marL="2743200" algn="l">
              <a:spcBef>
                <a:spcPts val="1200"/>
              </a:spcBef>
              <a:spcAft>
                <a:spcPts val="0"/>
              </a:spcAft>
              <a:buClr>
                <a:schemeClr val="lt1"/>
              </a:buClr>
              <a:buSzPts val="1400"/>
              <a:buChar char="■"/>
              <a:defRPr/>
            </a:lvl6pPr>
            <a:lvl7pPr indent="-317500" lvl="6" marL="3200400" algn="l">
              <a:spcBef>
                <a:spcPts val="1200"/>
              </a:spcBef>
              <a:spcAft>
                <a:spcPts val="0"/>
              </a:spcAft>
              <a:buClr>
                <a:schemeClr val="lt1"/>
              </a:buClr>
              <a:buSzPts val="1400"/>
              <a:buChar char="●"/>
              <a:defRPr/>
            </a:lvl7pPr>
            <a:lvl8pPr indent="-317500" lvl="7" marL="3657600" algn="l">
              <a:spcBef>
                <a:spcPts val="1200"/>
              </a:spcBef>
              <a:spcAft>
                <a:spcPts val="0"/>
              </a:spcAft>
              <a:buClr>
                <a:schemeClr val="lt1"/>
              </a:buClr>
              <a:buSzPts val="1400"/>
              <a:buChar char="○"/>
              <a:defRPr/>
            </a:lvl8pPr>
            <a:lvl9pPr indent="-317500" lvl="8" marL="4114800" algn="l">
              <a:spcBef>
                <a:spcPts val="1200"/>
              </a:spcBef>
              <a:spcAft>
                <a:spcPts val="1200"/>
              </a:spcAft>
              <a:buClr>
                <a:schemeClr val="lt1"/>
              </a:buClr>
              <a:buSzPts val="1400"/>
              <a:buChar char="■"/>
              <a:defRPr/>
            </a:lvl9pPr>
          </a:lstStyle>
          <a:p/>
        </p:txBody>
      </p:sp>
      <p:sp>
        <p:nvSpPr>
          <p:cNvPr id="53" name="Google Shape;53;p13"/>
          <p:cNvSpPr txBox="1"/>
          <p:nvPr>
            <p:ph idx="10" type="dt"/>
          </p:nvPr>
        </p:nvSpPr>
        <p:spPr>
          <a:xfrm>
            <a:off x="457200" y="4767263"/>
            <a:ext cx="21336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54" name="Google Shape;54;p13"/>
          <p:cNvSpPr txBox="1"/>
          <p:nvPr>
            <p:ph idx="11" type="ftr"/>
          </p:nvPr>
        </p:nvSpPr>
        <p:spPr>
          <a:xfrm>
            <a:off x="3124200" y="4767263"/>
            <a:ext cx="28956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55" name="Google Shape;55;p13"/>
          <p:cNvSpPr txBox="1"/>
          <p:nvPr>
            <p:ph idx="12" type="sldNum"/>
          </p:nvPr>
        </p:nvSpPr>
        <p:spPr>
          <a:xfrm>
            <a:off x="6553200" y="4767263"/>
            <a:ext cx="21336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4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1.jpg"/><Relationship Id="rId4" Type="http://schemas.openxmlformats.org/officeDocument/2006/relationships/image" Target="../media/image13.jpg"/><Relationship Id="rId5" Type="http://schemas.openxmlformats.org/officeDocument/2006/relationships/image" Target="../media/image2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3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34.jpg"/><Relationship Id="rId4" Type="http://schemas.openxmlformats.org/officeDocument/2006/relationships/image" Target="../media/image36.gif"/><Relationship Id="rId5" Type="http://schemas.openxmlformats.org/officeDocument/2006/relationships/image" Target="../media/image42.gif"/><Relationship Id="rId6"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29.png"/><Relationship Id="rId5"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37.pn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10"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hyperlink" Target="https://www.arncta.com" TargetMode="External"/><Relationship Id="rId7" Type="http://schemas.openxmlformats.org/officeDocument/2006/relationships/hyperlink" Target="https://www.facebook.com/ARNCTA" TargetMode="External"/><Relationship Id="rId8" Type="http://schemas.openxmlformats.org/officeDocument/2006/relationships/hyperlink" Target="https://www.nctasia.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40.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1.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4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48.png"/><Relationship Id="rId4" Type="http://schemas.openxmlformats.org/officeDocument/2006/relationships/image" Target="../media/image46.png"/><Relationship Id="rId5" Type="http://schemas.openxmlformats.org/officeDocument/2006/relationships/image" Target="../media/image45.png"/><Relationship Id="rId6" Type="http://schemas.openxmlformats.org/officeDocument/2006/relationships/hyperlink" Target="http://www.arkansaschineseheritage.org/" TargetMode="External"/><Relationship Id="rId7" Type="http://schemas.openxmlformats.org/officeDocument/2006/relationships/hyperlink" Target="http://www.arkansaschineseheritage.org/" TargetMode="External"/><Relationship Id="rId8"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3">
            <a:alphaModFix/>
          </a:blip>
          <a:srcRect b="16805" l="0" r="0" t="0"/>
          <a:stretch/>
        </p:blipFill>
        <p:spPr>
          <a:xfrm>
            <a:off x="0" y="0"/>
            <a:ext cx="9143999" cy="5143500"/>
          </a:xfrm>
          <a:prstGeom prst="rect">
            <a:avLst/>
          </a:prstGeom>
          <a:noFill/>
          <a:ln>
            <a:noFill/>
          </a:ln>
        </p:spPr>
      </p:pic>
      <p:sp>
        <p:nvSpPr>
          <p:cNvPr id="61" name="Google Shape;61;p14"/>
          <p:cNvSpPr txBox="1"/>
          <p:nvPr/>
        </p:nvSpPr>
        <p:spPr>
          <a:xfrm>
            <a:off x="133000" y="166250"/>
            <a:ext cx="3414900" cy="4763100"/>
          </a:xfrm>
          <a:prstGeom prst="rect">
            <a:avLst/>
          </a:prstGeom>
          <a:solidFill>
            <a:srgbClr val="000000">
              <a:alpha val="72150"/>
            </a:srgbClr>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u="sng">
                <a:solidFill>
                  <a:schemeClr val="lt1"/>
                </a:solidFill>
                <a:latin typeface="Candara"/>
                <a:ea typeface="Candara"/>
                <a:cs typeface="Candara"/>
                <a:sym typeface="Candara"/>
              </a:rPr>
              <a:t>Japanese Americans before WWII</a:t>
            </a:r>
            <a:endParaRPr b="1" sz="4000" u="sng">
              <a:solidFill>
                <a:schemeClr val="lt1"/>
              </a:solidFill>
              <a:latin typeface="Candara"/>
              <a:ea typeface="Candara"/>
              <a:cs typeface="Candara"/>
              <a:sym typeface="Candara"/>
            </a:endParaRPr>
          </a:p>
          <a:p>
            <a:pPr indent="0" lvl="0" marL="0" rtl="0" algn="l">
              <a:spcBef>
                <a:spcPts val="0"/>
              </a:spcBef>
              <a:spcAft>
                <a:spcPts val="0"/>
              </a:spcAft>
              <a:buNone/>
            </a:pPr>
            <a:r>
              <a:t/>
            </a:r>
            <a:endParaRPr sz="3000">
              <a:solidFill>
                <a:schemeClr val="lt1"/>
              </a:solidFill>
              <a:latin typeface="Candara"/>
              <a:ea typeface="Candara"/>
              <a:cs typeface="Candara"/>
              <a:sym typeface="Candara"/>
            </a:endParaRPr>
          </a:p>
          <a:p>
            <a:pPr indent="0" lvl="0" marL="0" rtl="0" algn="l">
              <a:spcBef>
                <a:spcPts val="0"/>
              </a:spcBef>
              <a:spcAft>
                <a:spcPts val="0"/>
              </a:spcAft>
              <a:buNone/>
            </a:pPr>
            <a:r>
              <a:rPr lang="en" sz="2500">
                <a:solidFill>
                  <a:schemeClr val="lt1"/>
                </a:solidFill>
                <a:latin typeface="Candara"/>
                <a:ea typeface="Candara"/>
                <a:cs typeface="Candara"/>
                <a:sym typeface="Candara"/>
              </a:rPr>
              <a:t>Dr. Zach Smith</a:t>
            </a:r>
            <a:endParaRPr sz="2500">
              <a:solidFill>
                <a:schemeClr val="lt1"/>
              </a:solidFill>
              <a:latin typeface="Candara"/>
              <a:ea typeface="Candara"/>
              <a:cs typeface="Candara"/>
              <a:sym typeface="Candara"/>
            </a:endParaRPr>
          </a:p>
          <a:p>
            <a:pPr indent="0" lvl="0" marL="0" rtl="0" algn="l">
              <a:spcBef>
                <a:spcPts val="0"/>
              </a:spcBef>
              <a:spcAft>
                <a:spcPts val="0"/>
              </a:spcAft>
              <a:buNone/>
            </a:pPr>
            <a:r>
              <a:rPr lang="en" sz="2500">
                <a:solidFill>
                  <a:schemeClr val="lt1"/>
                </a:solidFill>
                <a:latin typeface="Candara"/>
                <a:ea typeface="Candara"/>
                <a:cs typeface="Candara"/>
                <a:sym typeface="Candara"/>
              </a:rPr>
              <a:t>Dept. of History | UCA</a:t>
            </a:r>
            <a:endParaRPr sz="2500">
              <a:solidFill>
                <a:schemeClr val="lt1"/>
              </a:solidFill>
              <a:latin typeface="Candara"/>
              <a:ea typeface="Candara"/>
              <a:cs typeface="Candara"/>
              <a:sym typeface="Candara"/>
            </a:endParaRPr>
          </a:p>
          <a:p>
            <a:pPr indent="0" lvl="0" marL="0" rtl="0" algn="l">
              <a:spcBef>
                <a:spcPts val="0"/>
              </a:spcBef>
              <a:spcAft>
                <a:spcPts val="0"/>
              </a:spcAft>
              <a:buNone/>
            </a:pPr>
            <a:r>
              <a:rPr lang="en" sz="2500">
                <a:solidFill>
                  <a:schemeClr val="lt1"/>
                </a:solidFill>
                <a:latin typeface="Candara"/>
                <a:ea typeface="Candara"/>
                <a:cs typeface="Candara"/>
                <a:sym typeface="Candara"/>
              </a:rPr>
              <a:t>z</a:t>
            </a:r>
            <a:r>
              <a:rPr lang="en" sz="2500">
                <a:solidFill>
                  <a:schemeClr val="lt1"/>
                </a:solidFill>
                <a:latin typeface="Candara"/>
                <a:ea typeface="Candara"/>
                <a:cs typeface="Candara"/>
                <a:sym typeface="Candara"/>
              </a:rPr>
              <a:t>smith@uca.edu</a:t>
            </a:r>
            <a:endParaRPr sz="2500">
              <a:solidFill>
                <a:schemeClr val="lt1"/>
              </a:solidFill>
              <a:latin typeface="Candara"/>
              <a:ea typeface="Candara"/>
              <a:cs typeface="Candara"/>
              <a:sym typeface="Candara"/>
            </a:endParaRPr>
          </a:p>
          <a:p>
            <a:pPr indent="0" lvl="0" marL="0" rtl="0" algn="l">
              <a:spcBef>
                <a:spcPts val="0"/>
              </a:spcBef>
              <a:spcAft>
                <a:spcPts val="0"/>
              </a:spcAft>
              <a:buNone/>
            </a:pPr>
            <a:r>
              <a:t/>
            </a:r>
            <a:endParaRPr sz="2500">
              <a:solidFill>
                <a:schemeClr val="lt1"/>
              </a:solidFill>
              <a:latin typeface="Candara"/>
              <a:ea typeface="Candara"/>
              <a:cs typeface="Candara"/>
              <a:sym typeface="Candara"/>
            </a:endParaRPr>
          </a:p>
          <a:p>
            <a:pPr indent="0" lvl="0" marL="0" rtl="0" algn="l">
              <a:spcBef>
                <a:spcPts val="0"/>
              </a:spcBef>
              <a:spcAft>
                <a:spcPts val="0"/>
              </a:spcAft>
              <a:buNone/>
            </a:pPr>
            <a:r>
              <a:t/>
            </a:r>
            <a:endParaRPr sz="2500">
              <a:solidFill>
                <a:schemeClr val="lt1"/>
              </a:solidFill>
              <a:latin typeface="Candara"/>
              <a:ea typeface="Candara"/>
              <a:cs typeface="Candara"/>
              <a:sym typeface="Candara"/>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pic>
        <p:nvPicPr>
          <p:cNvPr id="62" name="Google Shape;62;p14"/>
          <p:cNvPicPr preferRelativeResize="0"/>
          <p:nvPr/>
        </p:nvPicPr>
        <p:blipFill>
          <a:blip r:embed="rId4">
            <a:alphaModFix/>
          </a:blip>
          <a:stretch>
            <a:fillRect/>
          </a:stretch>
        </p:blipFill>
        <p:spPr>
          <a:xfrm>
            <a:off x="1841262" y="3939775"/>
            <a:ext cx="1157700" cy="771800"/>
          </a:xfrm>
          <a:prstGeom prst="rect">
            <a:avLst/>
          </a:prstGeom>
          <a:noFill/>
          <a:ln>
            <a:noFill/>
          </a:ln>
        </p:spPr>
      </p:pic>
      <p:pic>
        <p:nvPicPr>
          <p:cNvPr id="63" name="Google Shape;63;p14" title="Asian Studies - BW - UCA.png"/>
          <p:cNvPicPr preferRelativeResize="0"/>
          <p:nvPr/>
        </p:nvPicPr>
        <p:blipFill>
          <a:blip r:embed="rId5">
            <a:alphaModFix/>
          </a:blip>
          <a:stretch>
            <a:fillRect/>
          </a:stretch>
        </p:blipFill>
        <p:spPr>
          <a:xfrm>
            <a:off x="371725" y="3851587"/>
            <a:ext cx="1157725" cy="9481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3"/>
          <p:cNvPicPr preferRelativeResize="0"/>
          <p:nvPr/>
        </p:nvPicPr>
        <p:blipFill>
          <a:blip r:embed="rId3">
            <a:alphaModFix/>
          </a:blip>
          <a:stretch>
            <a:fillRect/>
          </a:stretch>
        </p:blipFill>
        <p:spPr>
          <a:xfrm>
            <a:off x="152400" y="305375"/>
            <a:ext cx="7249452" cy="4395675"/>
          </a:xfrm>
          <a:prstGeom prst="rect">
            <a:avLst/>
          </a:prstGeom>
          <a:noFill/>
          <a:ln>
            <a:noFill/>
          </a:ln>
        </p:spPr>
      </p:pic>
      <p:sp>
        <p:nvSpPr>
          <p:cNvPr id="132" name="Google Shape;132;p23"/>
          <p:cNvSpPr txBox="1"/>
          <p:nvPr/>
        </p:nvSpPr>
        <p:spPr>
          <a:xfrm>
            <a:off x="7899625" y="3641000"/>
            <a:ext cx="1124700" cy="13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Candara"/>
                <a:ea typeface="Candara"/>
                <a:cs typeface="Candara"/>
                <a:sym typeface="Candara"/>
              </a:rPr>
              <a:t>Data: US Dept of Labor, 1930</a:t>
            </a:r>
            <a:endParaRPr sz="1600">
              <a:solidFill>
                <a:schemeClr val="lt1"/>
              </a:solidFill>
              <a:latin typeface="Candara"/>
              <a:ea typeface="Candara"/>
              <a:cs typeface="Candara"/>
              <a:sym typeface="Candara"/>
            </a:endParaRPr>
          </a:p>
        </p:txBody>
      </p:sp>
      <p:sp>
        <p:nvSpPr>
          <p:cNvPr id="133" name="Google Shape;133;p23"/>
          <p:cNvSpPr txBox="1"/>
          <p:nvPr/>
        </p:nvSpPr>
        <p:spPr>
          <a:xfrm>
            <a:off x="7503250" y="198475"/>
            <a:ext cx="1521000" cy="213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900">
                <a:solidFill>
                  <a:schemeClr val="lt1"/>
                </a:solidFill>
                <a:latin typeface="Candara"/>
                <a:ea typeface="Candara"/>
                <a:cs typeface="Candara"/>
                <a:sym typeface="Candara"/>
              </a:rPr>
              <a:t>Chinese and Japanese Immigration to the US, 1850 - 1930</a:t>
            </a:r>
            <a:endParaRPr b="1" sz="1900">
              <a:solidFill>
                <a:schemeClr val="lt1"/>
              </a:solidFill>
              <a:latin typeface="Candara"/>
              <a:ea typeface="Candara"/>
              <a:cs typeface="Candara"/>
              <a:sym typeface="Candara"/>
            </a:endParaRPr>
          </a:p>
        </p:txBody>
      </p:sp>
      <p:sp>
        <p:nvSpPr>
          <p:cNvPr id="134" name="Google Shape;134;p23"/>
          <p:cNvSpPr txBox="1"/>
          <p:nvPr/>
        </p:nvSpPr>
        <p:spPr>
          <a:xfrm>
            <a:off x="3438225" y="2802200"/>
            <a:ext cx="1096800" cy="783600"/>
          </a:xfrm>
          <a:prstGeom prst="rect">
            <a:avLst/>
          </a:prstGeom>
          <a:solidFill>
            <a:srgbClr val="0000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Chinese Exclusion Act of 1882</a:t>
            </a:r>
            <a:endParaRPr>
              <a:solidFill>
                <a:schemeClr val="lt1"/>
              </a:solidFill>
            </a:endParaRPr>
          </a:p>
        </p:txBody>
      </p:sp>
      <p:sp>
        <p:nvSpPr>
          <p:cNvPr id="135" name="Google Shape;135;p23"/>
          <p:cNvSpPr txBox="1"/>
          <p:nvPr/>
        </p:nvSpPr>
        <p:spPr>
          <a:xfrm>
            <a:off x="5471050" y="1083400"/>
            <a:ext cx="1368600" cy="446700"/>
          </a:xfrm>
          <a:prstGeom prst="rect">
            <a:avLst/>
          </a:prstGeom>
          <a:solidFill>
            <a:srgbClr val="0000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1"/>
                </a:solidFill>
              </a:rPr>
              <a:t>The “Gentleman’s Agreement” of 1907</a:t>
            </a:r>
            <a:endParaRPr sz="1000">
              <a:solidFill>
                <a:schemeClr val="lt1"/>
              </a:solidFill>
            </a:endParaRPr>
          </a:p>
        </p:txBody>
      </p:sp>
      <p:sp>
        <p:nvSpPr>
          <p:cNvPr id="136" name="Google Shape;136;p23"/>
          <p:cNvSpPr txBox="1"/>
          <p:nvPr/>
        </p:nvSpPr>
        <p:spPr>
          <a:xfrm>
            <a:off x="6531025" y="2528750"/>
            <a:ext cx="1285500" cy="446700"/>
          </a:xfrm>
          <a:prstGeom prst="rect">
            <a:avLst/>
          </a:prstGeom>
          <a:solidFill>
            <a:srgbClr val="0000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1"/>
                </a:solidFill>
              </a:rPr>
              <a:t>The Johnson - Reed Act of 1924</a:t>
            </a:r>
            <a:endParaRPr sz="10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4"/>
          <p:cNvPicPr preferRelativeResize="0"/>
          <p:nvPr/>
        </p:nvPicPr>
        <p:blipFill rotWithShape="1">
          <a:blip r:embed="rId3">
            <a:alphaModFix/>
          </a:blip>
          <a:srcRect b="0" l="0" r="0" t="0"/>
          <a:stretch/>
        </p:blipFill>
        <p:spPr>
          <a:xfrm>
            <a:off x="2905114" y="0"/>
            <a:ext cx="6238886" cy="5143500"/>
          </a:xfrm>
          <a:prstGeom prst="rect">
            <a:avLst/>
          </a:prstGeom>
          <a:noFill/>
          <a:ln>
            <a:noFill/>
          </a:ln>
        </p:spPr>
      </p:pic>
      <p:sp>
        <p:nvSpPr>
          <p:cNvPr id="142" name="Google Shape;142;p24"/>
          <p:cNvSpPr txBox="1"/>
          <p:nvPr/>
        </p:nvSpPr>
        <p:spPr>
          <a:xfrm>
            <a:off x="56099" y="0"/>
            <a:ext cx="2771100" cy="31092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4500">
                <a:solidFill>
                  <a:srgbClr val="EECB64"/>
                </a:solidFill>
                <a:latin typeface="Calibri"/>
                <a:ea typeface="Calibri"/>
                <a:cs typeface="Calibri"/>
                <a:sym typeface="Calibri"/>
              </a:rPr>
              <a:t>YELLOW PERIL</a:t>
            </a:r>
            <a:endParaRPr b="1" sz="20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2000">
                <a:solidFill>
                  <a:schemeClr val="lt1"/>
                </a:solidFill>
                <a:latin typeface="Calibri"/>
                <a:ea typeface="Calibri"/>
                <a:cs typeface="Calibri"/>
                <a:sym typeface="Calibri"/>
              </a:rPr>
              <a:t>A racist color-metaphor propagating the assumption that people of Asian descent pose a threat to the “West”</a:t>
            </a:r>
            <a:endParaRPr b="1" sz="2000">
              <a:solidFill>
                <a:schemeClr val="lt1"/>
              </a:solidFill>
              <a:latin typeface="Calibri"/>
              <a:ea typeface="Calibri"/>
              <a:cs typeface="Calibri"/>
              <a:sym typeface="Calibri"/>
            </a:endParaRPr>
          </a:p>
        </p:txBody>
      </p:sp>
      <p:sp>
        <p:nvSpPr>
          <p:cNvPr id="143" name="Google Shape;143;p24"/>
          <p:cNvSpPr txBox="1"/>
          <p:nvPr/>
        </p:nvSpPr>
        <p:spPr>
          <a:xfrm>
            <a:off x="193213" y="3108754"/>
            <a:ext cx="2496900" cy="1847100"/>
          </a:xfrm>
          <a:prstGeom prst="rect">
            <a:avLst/>
          </a:prstGeom>
          <a:solidFill>
            <a:srgbClr val="EECB64">
              <a:alpha val="80000"/>
            </a:srgbClr>
          </a:solid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The original 1895 “Yellow Peril” Lithograph by German artist Hermann Knackfuss, </a:t>
            </a:r>
            <a:r>
              <a:rPr i="1" lang="en" sz="1800">
                <a:solidFill>
                  <a:schemeClr val="dk1"/>
                </a:solidFill>
                <a:latin typeface="Calibri"/>
                <a:ea typeface="Calibri"/>
                <a:cs typeface="Calibri"/>
                <a:sym typeface="Calibri"/>
              </a:rPr>
              <a:t>Harper’s Weekly</a:t>
            </a:r>
            <a:r>
              <a:rPr lang="en" sz="1800">
                <a:solidFill>
                  <a:schemeClr val="dk1"/>
                </a:solidFill>
                <a:latin typeface="Calibri"/>
                <a:ea typeface="Calibri"/>
                <a:cs typeface="Calibri"/>
                <a:sym typeface="Calibri"/>
              </a:rPr>
              <a:t> Jan 22, 1898</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descr="Orientalism" id="148" name="Google Shape;148;p25"/>
          <p:cNvPicPr preferRelativeResize="0"/>
          <p:nvPr/>
        </p:nvPicPr>
        <p:blipFill rotWithShape="1">
          <a:blip r:embed="rId3">
            <a:alphaModFix/>
          </a:blip>
          <a:srcRect b="0" l="0" r="0" t="0"/>
          <a:stretch/>
        </p:blipFill>
        <p:spPr>
          <a:xfrm>
            <a:off x="0" y="0"/>
            <a:ext cx="3537348" cy="5143500"/>
          </a:xfrm>
          <a:prstGeom prst="rect">
            <a:avLst/>
          </a:prstGeom>
          <a:noFill/>
          <a:ln>
            <a:noFill/>
          </a:ln>
        </p:spPr>
      </p:pic>
      <p:sp>
        <p:nvSpPr>
          <p:cNvPr id="149" name="Google Shape;149;p25"/>
          <p:cNvSpPr txBox="1"/>
          <p:nvPr/>
        </p:nvSpPr>
        <p:spPr>
          <a:xfrm>
            <a:off x="3535372" y="3151763"/>
            <a:ext cx="2247000" cy="1916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lt1"/>
                </a:solidFill>
                <a:latin typeface="Calibri"/>
                <a:ea typeface="Calibri"/>
                <a:cs typeface="Calibri"/>
                <a:sym typeface="Calibri"/>
              </a:rPr>
              <a:t>[left] </a:t>
            </a:r>
            <a:r>
              <a:rPr i="1" lang="en" sz="1500">
                <a:solidFill>
                  <a:schemeClr val="lt1"/>
                </a:solidFill>
                <a:latin typeface="Calibri"/>
                <a:ea typeface="Calibri"/>
                <a:cs typeface="Calibri"/>
                <a:sym typeface="Calibri"/>
              </a:rPr>
              <a:t>Punch</a:t>
            </a:r>
            <a:r>
              <a:rPr lang="en" sz="1500">
                <a:solidFill>
                  <a:schemeClr val="lt1"/>
                </a:solidFill>
                <a:latin typeface="Calibri"/>
                <a:ea typeface="Calibri"/>
                <a:cs typeface="Calibri"/>
                <a:sym typeface="Calibri"/>
              </a:rPr>
              <a:t> Vol 107 (August 1894) prior to the Sino-Japanese War</a:t>
            </a:r>
            <a:endParaRPr sz="1100"/>
          </a:p>
          <a:p>
            <a:pPr indent="0" lvl="0" marL="0" marR="0" rtl="0" algn="l">
              <a:spcBef>
                <a:spcPts val="0"/>
              </a:spcBef>
              <a:spcAft>
                <a:spcPts val="0"/>
              </a:spcAft>
              <a:buNone/>
            </a:pPr>
            <a:r>
              <a:t/>
            </a:r>
            <a:endParaRPr sz="1500">
              <a:solidFill>
                <a:schemeClr val="lt1"/>
              </a:solidFill>
              <a:latin typeface="Calibri"/>
              <a:ea typeface="Calibri"/>
              <a:cs typeface="Calibri"/>
              <a:sym typeface="Calibri"/>
            </a:endParaRPr>
          </a:p>
          <a:p>
            <a:pPr indent="0" lvl="0" marL="0" marR="0" rtl="0" algn="r">
              <a:spcBef>
                <a:spcPts val="0"/>
              </a:spcBef>
              <a:spcAft>
                <a:spcPts val="0"/>
              </a:spcAft>
              <a:buNone/>
            </a:pPr>
            <a:r>
              <a:rPr lang="en" sz="1500">
                <a:solidFill>
                  <a:schemeClr val="lt1"/>
                </a:solidFill>
                <a:latin typeface="Calibri"/>
                <a:ea typeface="Calibri"/>
                <a:cs typeface="Calibri"/>
                <a:sym typeface="Calibri"/>
              </a:rPr>
              <a:t>[right]   French Postcard “You Can’t Do Such a Thing to Me” 1904, prior to the Russo-Japanese War</a:t>
            </a:r>
            <a:endParaRPr sz="1100"/>
          </a:p>
        </p:txBody>
      </p:sp>
      <p:pic>
        <p:nvPicPr>
          <p:cNvPr descr="2002_4141" id="150" name="Google Shape;150;p25"/>
          <p:cNvPicPr preferRelativeResize="0"/>
          <p:nvPr/>
        </p:nvPicPr>
        <p:blipFill rotWithShape="1">
          <a:blip r:embed="rId4">
            <a:alphaModFix/>
          </a:blip>
          <a:srcRect b="0" l="0" r="0" t="0"/>
          <a:stretch/>
        </p:blipFill>
        <p:spPr>
          <a:xfrm>
            <a:off x="5780485" y="0"/>
            <a:ext cx="3363516" cy="5143501"/>
          </a:xfrm>
          <a:prstGeom prst="rect">
            <a:avLst/>
          </a:prstGeom>
          <a:noFill/>
          <a:ln>
            <a:noFill/>
          </a:ln>
        </p:spPr>
      </p:pic>
      <p:sp>
        <p:nvSpPr>
          <p:cNvPr id="151" name="Google Shape;151;p25"/>
          <p:cNvSpPr txBox="1"/>
          <p:nvPr/>
        </p:nvSpPr>
        <p:spPr>
          <a:xfrm>
            <a:off x="3588557" y="379379"/>
            <a:ext cx="2140800" cy="1824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900">
                <a:solidFill>
                  <a:srgbClr val="EECB64"/>
                </a:solidFill>
                <a:latin typeface="Calibri"/>
                <a:ea typeface="Calibri"/>
                <a:cs typeface="Calibri"/>
                <a:sym typeface="Calibri"/>
              </a:rPr>
              <a:t>The Sino – Japanese War [1894 – 1895] </a:t>
            </a:r>
            <a:endParaRPr sz="1100"/>
          </a:p>
          <a:p>
            <a:pPr indent="0" lvl="0" marL="0" marR="0" rtl="0" algn="ctr">
              <a:spcBef>
                <a:spcPts val="0"/>
              </a:spcBef>
              <a:spcAft>
                <a:spcPts val="0"/>
              </a:spcAft>
              <a:buNone/>
            </a:pPr>
            <a:r>
              <a:t/>
            </a:r>
            <a:endParaRPr b="1" sz="19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1900">
                <a:solidFill>
                  <a:srgbClr val="EECB64"/>
                </a:solidFill>
                <a:latin typeface="Calibri"/>
                <a:ea typeface="Calibri"/>
                <a:cs typeface="Calibri"/>
                <a:sym typeface="Calibri"/>
              </a:rPr>
              <a:t>The Russo – Japanese War </a:t>
            </a:r>
            <a:endParaRPr sz="1100"/>
          </a:p>
          <a:p>
            <a:pPr indent="0" lvl="0" marL="0" marR="0" rtl="0" algn="ctr">
              <a:spcBef>
                <a:spcPts val="0"/>
              </a:spcBef>
              <a:spcAft>
                <a:spcPts val="0"/>
              </a:spcAft>
              <a:buNone/>
            </a:pPr>
            <a:r>
              <a:rPr b="1" lang="en" sz="1900">
                <a:solidFill>
                  <a:srgbClr val="EECB64"/>
                </a:solidFill>
                <a:latin typeface="Calibri"/>
                <a:ea typeface="Calibri"/>
                <a:cs typeface="Calibri"/>
                <a:sym typeface="Calibri"/>
              </a:rPr>
              <a:t>[1904 – 1905]</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descr="2002_3812" id="156" name="Google Shape;156;p26"/>
          <p:cNvPicPr preferRelativeResize="0"/>
          <p:nvPr/>
        </p:nvPicPr>
        <p:blipFill rotWithShape="1">
          <a:blip r:embed="rId3">
            <a:alphaModFix/>
          </a:blip>
          <a:srcRect b="0" l="0" r="0" t="0"/>
          <a:stretch/>
        </p:blipFill>
        <p:spPr>
          <a:xfrm>
            <a:off x="222064" y="0"/>
            <a:ext cx="3271838" cy="5143502"/>
          </a:xfrm>
          <a:prstGeom prst="rect">
            <a:avLst/>
          </a:prstGeom>
          <a:noFill/>
          <a:ln>
            <a:noFill/>
          </a:ln>
        </p:spPr>
      </p:pic>
      <p:sp>
        <p:nvSpPr>
          <p:cNvPr id="157" name="Google Shape;157;p26"/>
          <p:cNvSpPr txBox="1"/>
          <p:nvPr/>
        </p:nvSpPr>
        <p:spPr>
          <a:xfrm>
            <a:off x="3582212" y="160507"/>
            <a:ext cx="1495500" cy="1685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lt1"/>
                </a:solidFill>
                <a:latin typeface="Calibri"/>
                <a:ea typeface="Calibri"/>
                <a:cs typeface="Calibri"/>
                <a:sym typeface="Calibri"/>
              </a:rPr>
              <a:t>[left] ”Marshal Oyama” [French Postcard, 1905]</a:t>
            </a:r>
            <a:endParaRPr sz="1100"/>
          </a:p>
          <a:p>
            <a:pPr indent="0" lvl="0" marL="0" marR="0" rtl="0" algn="l">
              <a:spcBef>
                <a:spcPts val="0"/>
              </a:spcBef>
              <a:spcAft>
                <a:spcPts val="0"/>
              </a:spcAft>
              <a:buNone/>
            </a:pPr>
            <a:r>
              <a:t/>
            </a:r>
            <a:endParaRPr sz="1500">
              <a:solidFill>
                <a:schemeClr val="lt1"/>
              </a:solidFill>
              <a:latin typeface="Calibri"/>
              <a:ea typeface="Calibri"/>
              <a:cs typeface="Calibri"/>
              <a:sym typeface="Calibri"/>
            </a:endParaRPr>
          </a:p>
          <a:p>
            <a:pPr indent="0" lvl="0" marL="0" marR="0" rtl="0" algn="l">
              <a:spcBef>
                <a:spcPts val="0"/>
              </a:spcBef>
              <a:spcAft>
                <a:spcPts val="0"/>
              </a:spcAft>
              <a:buNone/>
            </a:pPr>
            <a:r>
              <a:rPr lang="en" sz="1500">
                <a:solidFill>
                  <a:schemeClr val="lt1"/>
                </a:solidFill>
                <a:latin typeface="Calibri"/>
                <a:ea typeface="Calibri"/>
                <a:cs typeface="Calibri"/>
                <a:sym typeface="Calibri"/>
              </a:rPr>
              <a:t>[right] “Sunset on the Yellow Sea” [1905]</a:t>
            </a:r>
            <a:endParaRPr sz="1100"/>
          </a:p>
        </p:txBody>
      </p:sp>
      <p:pic>
        <p:nvPicPr>
          <p:cNvPr descr="2002_6832" id="158" name="Google Shape;158;p26"/>
          <p:cNvPicPr preferRelativeResize="0"/>
          <p:nvPr/>
        </p:nvPicPr>
        <p:blipFill rotWithShape="1">
          <a:blip r:embed="rId4">
            <a:alphaModFix/>
          </a:blip>
          <a:srcRect b="0" l="0" r="0" t="0"/>
          <a:stretch/>
        </p:blipFill>
        <p:spPr>
          <a:xfrm>
            <a:off x="5077839" y="160507"/>
            <a:ext cx="3954295" cy="2537515"/>
          </a:xfrm>
          <a:prstGeom prst="rect">
            <a:avLst/>
          </a:prstGeom>
          <a:noFill/>
          <a:ln>
            <a:noFill/>
          </a:ln>
        </p:spPr>
      </p:pic>
      <p:pic>
        <p:nvPicPr>
          <p:cNvPr descr="Bonhams Cars : A Liberty Bonds poster Matted and Framed; 29 x 18in" id="159" name="Google Shape;159;p26"/>
          <p:cNvPicPr preferRelativeResize="0"/>
          <p:nvPr/>
        </p:nvPicPr>
        <p:blipFill rotWithShape="1">
          <a:blip r:embed="rId5">
            <a:alphaModFix/>
          </a:blip>
          <a:srcRect b="0" l="0" r="0" t="0"/>
          <a:stretch/>
        </p:blipFill>
        <p:spPr>
          <a:xfrm>
            <a:off x="7449195" y="2786974"/>
            <a:ext cx="1385223" cy="2196021"/>
          </a:xfrm>
          <a:prstGeom prst="rect">
            <a:avLst/>
          </a:prstGeom>
          <a:noFill/>
          <a:ln>
            <a:noFill/>
          </a:ln>
        </p:spPr>
      </p:pic>
      <p:sp>
        <p:nvSpPr>
          <p:cNvPr id="160" name="Google Shape;160;p26"/>
          <p:cNvSpPr txBox="1"/>
          <p:nvPr/>
        </p:nvSpPr>
        <p:spPr>
          <a:xfrm>
            <a:off x="3622575" y="2786975"/>
            <a:ext cx="3585300" cy="1593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300">
                <a:solidFill>
                  <a:schemeClr val="lt1"/>
                </a:solidFill>
                <a:latin typeface="Calibri"/>
                <a:ea typeface="Calibri"/>
                <a:cs typeface="Calibri"/>
                <a:sym typeface="Calibri"/>
              </a:rPr>
              <a:t>Foreign reactions to the Russo – Japanese War establish a visual vocabulary of </a:t>
            </a:r>
            <a:r>
              <a:rPr b="1" lang="en" sz="3000">
                <a:solidFill>
                  <a:srgbClr val="EECB64"/>
                </a:solidFill>
                <a:latin typeface="Calibri"/>
                <a:ea typeface="Calibri"/>
                <a:cs typeface="Calibri"/>
                <a:sym typeface="Calibri"/>
              </a:rPr>
              <a:t>THE YELLOW PERIL</a:t>
            </a:r>
            <a:endParaRPr sz="3000">
              <a:solidFill>
                <a:srgbClr val="EECB64"/>
              </a:solidFill>
              <a:latin typeface="Calibri"/>
              <a:ea typeface="Calibri"/>
              <a:cs typeface="Calibri"/>
              <a:sym typeface="Calibri"/>
            </a:endParaRPr>
          </a:p>
        </p:txBody>
      </p:sp>
      <p:sp>
        <p:nvSpPr>
          <p:cNvPr id="161" name="Google Shape;161;p26"/>
          <p:cNvSpPr txBox="1"/>
          <p:nvPr/>
        </p:nvSpPr>
        <p:spPr>
          <a:xfrm>
            <a:off x="3925848" y="4498250"/>
            <a:ext cx="3402600" cy="5001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1400">
                <a:solidFill>
                  <a:schemeClr val="lt1"/>
                </a:solidFill>
                <a:latin typeface="Calibri"/>
                <a:ea typeface="Calibri"/>
                <a:cs typeface="Calibri"/>
                <a:sym typeface="Calibri"/>
              </a:rPr>
              <a:t>[right] Rederick Strothmann, “Beat Back the Hun with Liberty Bonds,” 1918 </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7"/>
          <p:cNvPicPr preferRelativeResize="0"/>
          <p:nvPr/>
        </p:nvPicPr>
        <p:blipFill rotWithShape="1">
          <a:blip r:embed="rId3">
            <a:alphaModFix/>
          </a:blip>
          <a:srcRect b="0" l="0" r="0" t="0"/>
          <a:stretch/>
        </p:blipFill>
        <p:spPr>
          <a:xfrm>
            <a:off x="0" y="0"/>
            <a:ext cx="8041889" cy="5143499"/>
          </a:xfrm>
          <a:prstGeom prst="rect">
            <a:avLst/>
          </a:prstGeom>
          <a:noFill/>
          <a:ln>
            <a:noFill/>
          </a:ln>
        </p:spPr>
      </p:pic>
      <p:sp>
        <p:nvSpPr>
          <p:cNvPr id="167" name="Google Shape;167;p27"/>
          <p:cNvSpPr txBox="1"/>
          <p:nvPr/>
        </p:nvSpPr>
        <p:spPr>
          <a:xfrm>
            <a:off x="8092125" y="733025"/>
            <a:ext cx="967200" cy="1546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chemeClr val="lt1"/>
                </a:solidFill>
                <a:latin typeface="Candara"/>
                <a:ea typeface="Candara"/>
                <a:cs typeface="Candara"/>
                <a:sym typeface="Candara"/>
              </a:rPr>
              <a:t>“The Coup at Port Arthur” French Postcard, Russo-Japanese War, 1905</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descr="To Impress the American People': Teddy Roosevelt, the Russo-Japanese War,  and the Links Between Foreign and Domestic Policy - CAFE" id="172" name="Google Shape;172;p28"/>
          <p:cNvPicPr preferRelativeResize="0"/>
          <p:nvPr/>
        </p:nvPicPr>
        <p:blipFill rotWithShape="1">
          <a:blip r:embed="rId3">
            <a:alphaModFix amt="70000"/>
          </a:blip>
          <a:srcRect b="10209" l="0" r="0" t="2835"/>
          <a:stretch/>
        </p:blipFill>
        <p:spPr>
          <a:xfrm>
            <a:off x="0" y="0"/>
            <a:ext cx="9144000" cy="5143503"/>
          </a:xfrm>
          <a:prstGeom prst="rect">
            <a:avLst/>
          </a:prstGeom>
          <a:noFill/>
          <a:ln>
            <a:noFill/>
          </a:ln>
        </p:spPr>
      </p:pic>
      <p:sp>
        <p:nvSpPr>
          <p:cNvPr id="173" name="Google Shape;173;p28"/>
          <p:cNvSpPr txBox="1"/>
          <p:nvPr/>
        </p:nvSpPr>
        <p:spPr>
          <a:xfrm>
            <a:off x="121596" y="101843"/>
            <a:ext cx="8900700" cy="4794600"/>
          </a:xfrm>
          <a:prstGeom prst="rect">
            <a:avLst/>
          </a:prstGeom>
          <a:solidFill>
            <a:schemeClr val="dk2">
              <a:alpha val="70200"/>
            </a:schemeClr>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200">
                <a:solidFill>
                  <a:schemeClr val="lt1"/>
                </a:solidFill>
                <a:latin typeface="Calibri"/>
                <a:ea typeface="Calibri"/>
                <a:cs typeface="Calibri"/>
                <a:sym typeface="Calibri"/>
              </a:rPr>
              <a:t>Theodore Roosevelt on the “Threat of Japan”</a:t>
            </a:r>
            <a:endParaRPr sz="1000"/>
          </a:p>
          <a:p>
            <a:pPr indent="0" lvl="0" marL="0" marR="0" rtl="0" algn="l">
              <a:spcBef>
                <a:spcPts val="0"/>
              </a:spcBef>
              <a:spcAft>
                <a:spcPts val="0"/>
              </a:spcAft>
              <a:buNone/>
            </a:pPr>
            <a:r>
              <a:t/>
            </a:r>
            <a:endParaRPr b="1" sz="1300">
              <a:solidFill>
                <a:schemeClr val="lt1"/>
              </a:solidFill>
              <a:latin typeface="Calibri"/>
              <a:ea typeface="Calibri"/>
              <a:cs typeface="Calibri"/>
              <a:sym typeface="Calibri"/>
            </a:endParaRPr>
          </a:p>
          <a:p>
            <a:pPr indent="0" lvl="0" marL="0" marR="0" rtl="0" algn="l">
              <a:spcBef>
                <a:spcPts val="0"/>
              </a:spcBef>
              <a:spcAft>
                <a:spcPts val="0"/>
              </a:spcAft>
              <a:buNone/>
            </a:pPr>
            <a:r>
              <a:rPr b="1" i="0" lang="en" sz="1600">
                <a:solidFill>
                  <a:schemeClr val="lt1"/>
                </a:solidFill>
                <a:latin typeface="Garamond"/>
                <a:ea typeface="Garamond"/>
                <a:cs typeface="Garamond"/>
                <a:sym typeface="Garamond"/>
              </a:rPr>
              <a:t>“But with Japan the case is different. She is a most formidable military power. Her people have peculiar fighting capacity. They are very proud, very warlike, very sensitive, and are influenced by two contradictory feelings; namely, a great self-confidence, both ferocious and conceited, due to their victory over the mighty empire of Russia; and a great touchiness because they would like to be considered as on a full equality with, as one of the brotherhood of, Occidental nations, and have been bitterly humiliated to find that even their allies, the English, and their friends, the Americans, won't admit them to association and citizenship, as they admit the least advanced or most decadent European peoples. Moreover, Japan's population is increasing rapidly and demands an outlet; and the Japanese laborers, small farmers, and petty traders would, if permitted, flock by the hundred thousand into the United States, Canada, and Australia.</a:t>
            </a:r>
            <a:endParaRPr sz="1000"/>
          </a:p>
          <a:p>
            <a:pPr indent="0" lvl="0" marL="0" marR="0" rtl="0" algn="l">
              <a:spcBef>
                <a:spcPts val="0"/>
              </a:spcBef>
              <a:spcAft>
                <a:spcPts val="0"/>
              </a:spcAft>
              <a:buNone/>
            </a:pPr>
            <a:r>
              <a:t/>
            </a:r>
            <a:endParaRPr b="1" sz="1600">
              <a:solidFill>
                <a:schemeClr val="lt1"/>
              </a:solidFill>
              <a:latin typeface="Garamond"/>
              <a:ea typeface="Garamond"/>
              <a:cs typeface="Garamond"/>
              <a:sym typeface="Garamond"/>
            </a:endParaRPr>
          </a:p>
          <a:p>
            <a:pPr indent="0" lvl="0" marL="0" marR="0" rtl="0" algn="l">
              <a:spcBef>
                <a:spcPts val="0"/>
              </a:spcBef>
              <a:spcAft>
                <a:spcPts val="0"/>
              </a:spcAft>
              <a:buNone/>
            </a:pPr>
            <a:r>
              <a:rPr b="1" i="0" lang="en" sz="1600">
                <a:solidFill>
                  <a:schemeClr val="lt1"/>
                </a:solidFill>
                <a:latin typeface="Garamond"/>
                <a:ea typeface="Garamond"/>
                <a:cs typeface="Garamond"/>
                <a:sym typeface="Garamond"/>
              </a:rPr>
              <a:t>[Handwritten P.S.] If possible, the Japanese should be shown, what is the truth, that our keeping them out means not that they are inferior to us - in some ways they are superior - but that they are different; so different that, whatever the future may hold, at present the two races ought not to come together in masses.</a:t>
            </a:r>
            <a:endParaRPr sz="1000"/>
          </a:p>
          <a:p>
            <a:pPr indent="0" lvl="0" marL="0" marR="0" rtl="0" algn="l">
              <a:spcBef>
                <a:spcPts val="0"/>
              </a:spcBef>
              <a:spcAft>
                <a:spcPts val="0"/>
              </a:spcAft>
              <a:buNone/>
            </a:pPr>
            <a:r>
              <a:t/>
            </a:r>
            <a:endParaRPr b="1" sz="1600">
              <a:solidFill>
                <a:schemeClr val="lt1"/>
              </a:solidFill>
              <a:latin typeface="Garamond"/>
              <a:ea typeface="Garamond"/>
              <a:cs typeface="Garamond"/>
              <a:sym typeface="Garamond"/>
            </a:endParaRPr>
          </a:p>
          <a:p>
            <a:pPr indent="0" lvl="0" marL="0" marR="0" rtl="0" algn="r">
              <a:spcBef>
                <a:spcPts val="0"/>
              </a:spcBef>
              <a:spcAft>
                <a:spcPts val="0"/>
              </a:spcAft>
              <a:buNone/>
            </a:pPr>
            <a:r>
              <a:rPr b="1" lang="en" sz="1600">
                <a:solidFill>
                  <a:schemeClr val="lt1"/>
                </a:solidFill>
                <a:latin typeface="Garamond"/>
                <a:ea typeface="Garamond"/>
                <a:cs typeface="Garamond"/>
                <a:sym typeface="Garamond"/>
              </a:rPr>
              <a:t>Theodore Roosevelt, Letter to Senator Philander Knox, 1909 (</a:t>
            </a:r>
            <a:r>
              <a:rPr b="1" i="1" lang="en" sz="1600">
                <a:solidFill>
                  <a:schemeClr val="lt1"/>
                </a:solidFill>
                <a:latin typeface="Garamond"/>
                <a:ea typeface="Garamond"/>
                <a:cs typeface="Garamond"/>
                <a:sym typeface="Garamond"/>
              </a:rPr>
              <a:t>Papers of Theodore Roosevelt</a:t>
            </a:r>
            <a:r>
              <a:rPr b="1" lang="en" sz="1600">
                <a:solidFill>
                  <a:schemeClr val="lt1"/>
                </a:solidFill>
                <a:latin typeface="Garamond"/>
                <a:ea typeface="Garamond"/>
                <a:cs typeface="Garamond"/>
                <a:sym typeface="Garamond"/>
              </a:rPr>
              <a:t>, LOC) </a:t>
            </a:r>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descr="Old-TheMaskOfFuManchu1932.jpg" id="178" name="Google Shape;178;p29"/>
          <p:cNvPicPr preferRelativeResize="0"/>
          <p:nvPr/>
        </p:nvPicPr>
        <p:blipFill rotWithShape="1">
          <a:blip r:embed="rId3">
            <a:alphaModFix/>
          </a:blip>
          <a:srcRect b="0" l="0" r="0" t="0"/>
          <a:stretch/>
        </p:blipFill>
        <p:spPr>
          <a:xfrm>
            <a:off x="115827" y="526658"/>
            <a:ext cx="2636846" cy="3488727"/>
          </a:xfrm>
          <a:prstGeom prst="rect">
            <a:avLst/>
          </a:prstGeom>
          <a:noFill/>
          <a:ln>
            <a:noFill/>
          </a:ln>
        </p:spPr>
      </p:pic>
      <p:sp>
        <p:nvSpPr>
          <p:cNvPr id="179" name="Google Shape;179;p29"/>
          <p:cNvSpPr txBox="1"/>
          <p:nvPr/>
        </p:nvSpPr>
        <p:spPr>
          <a:xfrm>
            <a:off x="174751" y="4301594"/>
            <a:ext cx="2519100" cy="5925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1700">
                <a:solidFill>
                  <a:schemeClr val="lt1"/>
                </a:solidFill>
                <a:latin typeface="Calibri"/>
                <a:ea typeface="Calibri"/>
                <a:cs typeface="Calibri"/>
                <a:sym typeface="Calibri"/>
              </a:rPr>
              <a:t>Film poster for </a:t>
            </a:r>
            <a:r>
              <a:rPr i="1" lang="en" sz="1700">
                <a:solidFill>
                  <a:schemeClr val="lt1"/>
                </a:solidFill>
                <a:latin typeface="Calibri"/>
                <a:ea typeface="Calibri"/>
                <a:cs typeface="Calibri"/>
                <a:sym typeface="Calibri"/>
              </a:rPr>
              <a:t>The Mask of Fu Manchu</a:t>
            </a:r>
            <a:r>
              <a:rPr lang="en" sz="1700">
                <a:solidFill>
                  <a:schemeClr val="lt1"/>
                </a:solidFill>
                <a:latin typeface="Calibri"/>
                <a:ea typeface="Calibri"/>
                <a:cs typeface="Calibri"/>
                <a:sym typeface="Calibri"/>
              </a:rPr>
              <a:t> (1932)</a:t>
            </a:r>
            <a:endParaRPr sz="1100">
              <a:solidFill>
                <a:schemeClr val="lt1"/>
              </a:solidFill>
              <a:latin typeface="Candara"/>
              <a:ea typeface="Candara"/>
              <a:cs typeface="Candara"/>
              <a:sym typeface="Candara"/>
            </a:endParaRPr>
          </a:p>
        </p:txBody>
      </p:sp>
      <p:pic>
        <p:nvPicPr>
          <p:cNvPr descr="Charles Starrett, Myrna Loy, and Boris Karloff in the pre-code drama The  Mask of Fu Manchu, 1932. | Fu manchu, Myrna loy, Boris karloff" id="180" name="Google Shape;180;p29"/>
          <p:cNvPicPr preferRelativeResize="0"/>
          <p:nvPr/>
        </p:nvPicPr>
        <p:blipFill rotWithShape="1">
          <a:blip r:embed="rId4">
            <a:alphaModFix/>
          </a:blip>
          <a:srcRect b="0" l="0" r="0" t="0"/>
          <a:stretch/>
        </p:blipFill>
        <p:spPr>
          <a:xfrm>
            <a:off x="3123415" y="3053445"/>
            <a:ext cx="2516066" cy="1887049"/>
          </a:xfrm>
          <a:prstGeom prst="rect">
            <a:avLst/>
          </a:prstGeom>
          <a:noFill/>
          <a:ln>
            <a:noFill/>
          </a:ln>
        </p:spPr>
      </p:pic>
      <p:pic>
        <p:nvPicPr>
          <p:cNvPr descr="Drink Up The Mask Of Fu Manchu GIF by Warner Archive - Find &amp; Share on GIPHY" id="181" name="Google Shape;181;p29"/>
          <p:cNvPicPr preferRelativeResize="0"/>
          <p:nvPr/>
        </p:nvPicPr>
        <p:blipFill rotWithShape="1">
          <a:blip r:embed="rId5">
            <a:alphaModFix/>
          </a:blip>
          <a:srcRect b="0" l="0" r="0" t="0"/>
          <a:stretch/>
        </p:blipFill>
        <p:spPr>
          <a:xfrm>
            <a:off x="3123415" y="964932"/>
            <a:ext cx="2516065" cy="1890001"/>
          </a:xfrm>
          <a:prstGeom prst="rect">
            <a:avLst/>
          </a:prstGeom>
          <a:noFill/>
          <a:ln>
            <a:noFill/>
          </a:ln>
        </p:spPr>
      </p:pic>
      <p:sp>
        <p:nvSpPr>
          <p:cNvPr id="182" name="Google Shape;182;p29"/>
          <p:cNvSpPr txBox="1"/>
          <p:nvPr/>
        </p:nvSpPr>
        <p:spPr>
          <a:xfrm>
            <a:off x="2752672" y="40108"/>
            <a:ext cx="3257700" cy="869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600">
                <a:solidFill>
                  <a:schemeClr val="lt1"/>
                </a:solidFill>
                <a:latin typeface="Calibri"/>
                <a:ea typeface="Calibri"/>
                <a:cs typeface="Calibri"/>
                <a:sym typeface="Calibri"/>
              </a:rPr>
              <a:t>“Yellow Peril” in Popular Culture</a:t>
            </a:r>
            <a:endParaRPr sz="1100">
              <a:solidFill>
                <a:schemeClr val="lt1"/>
              </a:solidFill>
              <a:latin typeface="Candara"/>
              <a:ea typeface="Candara"/>
              <a:cs typeface="Candara"/>
              <a:sym typeface="Candara"/>
            </a:endParaRPr>
          </a:p>
        </p:txBody>
      </p:sp>
      <p:pic>
        <p:nvPicPr>
          <p:cNvPr id="183" name="Google Shape;183;p29"/>
          <p:cNvPicPr preferRelativeResize="0"/>
          <p:nvPr/>
        </p:nvPicPr>
        <p:blipFill rotWithShape="1">
          <a:blip r:embed="rId6">
            <a:alphaModFix/>
          </a:blip>
          <a:srcRect b="0" l="0" r="0" t="0"/>
          <a:stretch/>
        </p:blipFill>
        <p:spPr>
          <a:xfrm>
            <a:off x="6126439" y="474875"/>
            <a:ext cx="2353387" cy="3488727"/>
          </a:xfrm>
          <a:prstGeom prst="rect">
            <a:avLst/>
          </a:prstGeom>
          <a:noFill/>
          <a:ln>
            <a:noFill/>
          </a:ln>
        </p:spPr>
      </p:pic>
      <p:sp>
        <p:nvSpPr>
          <p:cNvPr id="184" name="Google Shape;184;p29"/>
          <p:cNvSpPr txBox="1"/>
          <p:nvPr/>
        </p:nvSpPr>
        <p:spPr>
          <a:xfrm>
            <a:off x="6115900" y="4209476"/>
            <a:ext cx="2930100" cy="7080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None/>
            </a:pPr>
            <a:r>
              <a:rPr lang="en" sz="1700">
                <a:solidFill>
                  <a:schemeClr val="lt1"/>
                </a:solidFill>
                <a:latin typeface="Calibri"/>
                <a:ea typeface="Calibri"/>
                <a:cs typeface="Calibri"/>
                <a:sym typeface="Calibri"/>
              </a:rPr>
              <a:t>Poster for Frank Capra’s </a:t>
            </a:r>
            <a:r>
              <a:rPr i="1" lang="en" sz="1700">
                <a:solidFill>
                  <a:schemeClr val="lt1"/>
                </a:solidFill>
                <a:latin typeface="Calibri"/>
                <a:ea typeface="Calibri"/>
                <a:cs typeface="Calibri"/>
                <a:sym typeface="Calibri"/>
              </a:rPr>
              <a:t>The Bitter Tea of General Yen</a:t>
            </a:r>
            <a:r>
              <a:rPr lang="en" sz="1700">
                <a:solidFill>
                  <a:schemeClr val="lt1"/>
                </a:solidFill>
                <a:latin typeface="Calibri"/>
                <a:ea typeface="Calibri"/>
                <a:cs typeface="Calibri"/>
                <a:sym typeface="Calibri"/>
              </a:rPr>
              <a:t>, 1933</a:t>
            </a:r>
            <a:endParaRPr sz="1700">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30"/>
          <p:cNvPicPr preferRelativeResize="0"/>
          <p:nvPr/>
        </p:nvPicPr>
        <p:blipFill rotWithShape="1">
          <a:blip r:embed="rId3">
            <a:alphaModFix/>
          </a:blip>
          <a:srcRect b="0" l="0" r="0" t="0"/>
          <a:stretch/>
        </p:blipFill>
        <p:spPr>
          <a:xfrm>
            <a:off x="5960811" y="174413"/>
            <a:ext cx="2791570" cy="4413985"/>
          </a:xfrm>
          <a:prstGeom prst="rect">
            <a:avLst/>
          </a:prstGeom>
          <a:noFill/>
          <a:ln>
            <a:noFill/>
          </a:ln>
        </p:spPr>
      </p:pic>
      <p:sp>
        <p:nvSpPr>
          <p:cNvPr id="191" name="Google Shape;191;p30"/>
          <p:cNvSpPr txBox="1"/>
          <p:nvPr/>
        </p:nvSpPr>
        <p:spPr>
          <a:xfrm>
            <a:off x="5960811" y="4588397"/>
            <a:ext cx="30900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chemeClr val="lt1"/>
                </a:solidFill>
                <a:latin typeface="Candara"/>
                <a:ea typeface="Candara"/>
                <a:cs typeface="Candara"/>
                <a:sym typeface="Candara"/>
              </a:rPr>
              <a:t>Office for Emergency Management War Production Board, c. 1943 [National Archives]</a:t>
            </a:r>
            <a:endParaRPr sz="1100"/>
          </a:p>
        </p:txBody>
      </p:sp>
      <p:pic>
        <p:nvPicPr>
          <p:cNvPr descr="Detective Story Magazine Vol. 5, No. 1 (October 5, 1916), ed. by Frank E.  Blackwell. New York: Street &amp; Smith Corp., pp. 132." id="192" name="Google Shape;192;p30"/>
          <p:cNvPicPr preferRelativeResize="0"/>
          <p:nvPr/>
        </p:nvPicPr>
        <p:blipFill rotWithShape="1">
          <a:blip r:embed="rId4">
            <a:alphaModFix/>
          </a:blip>
          <a:srcRect b="0" l="0" r="0" t="0"/>
          <a:stretch/>
        </p:blipFill>
        <p:spPr>
          <a:xfrm>
            <a:off x="390183" y="174413"/>
            <a:ext cx="2942658" cy="4413986"/>
          </a:xfrm>
          <a:prstGeom prst="rect">
            <a:avLst/>
          </a:prstGeom>
          <a:noFill/>
          <a:ln>
            <a:noFill/>
          </a:ln>
        </p:spPr>
      </p:pic>
      <p:sp>
        <p:nvSpPr>
          <p:cNvPr id="193" name="Google Shape;193;p30"/>
          <p:cNvSpPr txBox="1"/>
          <p:nvPr/>
        </p:nvSpPr>
        <p:spPr>
          <a:xfrm>
            <a:off x="390171" y="4588397"/>
            <a:ext cx="29427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chemeClr val="lt1"/>
                </a:solidFill>
                <a:latin typeface="Candara"/>
                <a:ea typeface="Candara"/>
                <a:cs typeface="Candara"/>
                <a:sym typeface="Candara"/>
              </a:rPr>
              <a:t>Sax Rohmer, “The Yellow Claw,” </a:t>
            </a:r>
            <a:r>
              <a:rPr i="1" lang="en" sz="1200">
                <a:solidFill>
                  <a:schemeClr val="lt1"/>
                </a:solidFill>
                <a:latin typeface="Candara"/>
                <a:ea typeface="Candara"/>
                <a:cs typeface="Candara"/>
                <a:sym typeface="Candara"/>
              </a:rPr>
              <a:t>Detective Story</a:t>
            </a:r>
            <a:r>
              <a:rPr lang="en" sz="1200">
                <a:solidFill>
                  <a:schemeClr val="lt1"/>
                </a:solidFill>
                <a:latin typeface="Candara"/>
                <a:ea typeface="Candara"/>
                <a:cs typeface="Candara"/>
                <a:sym typeface="Candara"/>
              </a:rPr>
              <a:t> 5, no 1 (1916)</a:t>
            </a:r>
            <a:endParaRPr sz="1100"/>
          </a:p>
        </p:txBody>
      </p:sp>
      <p:sp>
        <p:nvSpPr>
          <p:cNvPr id="194" name="Google Shape;194;p30"/>
          <p:cNvSpPr txBox="1"/>
          <p:nvPr/>
        </p:nvSpPr>
        <p:spPr>
          <a:xfrm>
            <a:off x="3418625" y="475600"/>
            <a:ext cx="2456400" cy="399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rgbClr val="FFD966"/>
                </a:solidFill>
              </a:rPr>
              <a:t>Wartime depictions of the Japanese enemy </a:t>
            </a:r>
            <a:endParaRPr b="1" sz="2200">
              <a:solidFill>
                <a:srgbClr val="FFD966"/>
              </a:solidFill>
            </a:endParaRPr>
          </a:p>
          <a:p>
            <a:pPr indent="0" lvl="0" marL="0" rtl="0" algn="ctr">
              <a:spcBef>
                <a:spcPts val="0"/>
              </a:spcBef>
              <a:spcAft>
                <a:spcPts val="0"/>
              </a:spcAft>
              <a:buNone/>
            </a:pPr>
            <a:r>
              <a:rPr b="1" lang="en" sz="2200">
                <a:solidFill>
                  <a:srgbClr val="FFD966"/>
                </a:solidFill>
              </a:rPr>
              <a:t>DRAW ON and REPRODUCE earlier images of YELLOW PERIL that </a:t>
            </a:r>
            <a:r>
              <a:rPr b="1" lang="en" sz="2200" u="sng">
                <a:solidFill>
                  <a:srgbClr val="FFD966"/>
                </a:solidFill>
              </a:rPr>
              <a:t>predate</a:t>
            </a:r>
            <a:r>
              <a:rPr b="1" lang="en" sz="2200">
                <a:solidFill>
                  <a:srgbClr val="FFD966"/>
                </a:solidFill>
              </a:rPr>
              <a:t> the attack on Pearl Harbor</a:t>
            </a:r>
            <a:endParaRPr b="1" sz="2200">
              <a:solidFill>
                <a:srgbClr val="FFD966"/>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31"/>
          <p:cNvPicPr preferRelativeResize="0"/>
          <p:nvPr/>
        </p:nvPicPr>
        <p:blipFill>
          <a:blip r:embed="rId3">
            <a:alphaModFix/>
          </a:blip>
          <a:stretch>
            <a:fillRect/>
          </a:stretch>
        </p:blipFill>
        <p:spPr>
          <a:xfrm>
            <a:off x="152400" y="152400"/>
            <a:ext cx="4338101" cy="2160275"/>
          </a:xfrm>
          <a:prstGeom prst="rect">
            <a:avLst/>
          </a:prstGeom>
          <a:noFill/>
          <a:ln>
            <a:noFill/>
          </a:ln>
        </p:spPr>
      </p:pic>
      <p:sp>
        <p:nvSpPr>
          <p:cNvPr id="200" name="Google Shape;200;p31"/>
          <p:cNvSpPr txBox="1"/>
          <p:nvPr/>
        </p:nvSpPr>
        <p:spPr>
          <a:xfrm>
            <a:off x="152400" y="2423075"/>
            <a:ext cx="4672500" cy="239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ECB64"/>
                </a:solidFill>
              </a:rPr>
              <a:t>CLASS ACTIVITY: </a:t>
            </a:r>
            <a:endParaRPr sz="1800">
              <a:solidFill>
                <a:srgbClr val="EECB64"/>
              </a:solidFill>
            </a:endParaRPr>
          </a:p>
          <a:p>
            <a:pPr indent="0" lvl="0" marL="0" rtl="0" algn="l">
              <a:spcBef>
                <a:spcPts val="0"/>
              </a:spcBef>
              <a:spcAft>
                <a:spcPts val="0"/>
              </a:spcAft>
              <a:buNone/>
            </a:pPr>
            <a:r>
              <a:rPr lang="en" sz="1800">
                <a:solidFill>
                  <a:srgbClr val="EECB64"/>
                </a:solidFill>
              </a:rPr>
              <a:t>Analyzing Anti-Japanese Wartime Imagery</a:t>
            </a:r>
            <a:endParaRPr sz="1800">
              <a:solidFill>
                <a:srgbClr val="EECB64"/>
              </a:solidFill>
            </a:endParaRPr>
          </a:p>
          <a:p>
            <a:pPr indent="0" lvl="0" marL="0" rtl="0" algn="l">
              <a:spcBef>
                <a:spcPts val="0"/>
              </a:spcBef>
              <a:spcAft>
                <a:spcPts val="0"/>
              </a:spcAft>
              <a:buNone/>
            </a:pPr>
            <a:r>
              <a:t/>
            </a:r>
            <a:endParaRPr sz="1800">
              <a:solidFill>
                <a:schemeClr val="lt1"/>
              </a:solidFill>
            </a:endParaRPr>
          </a:p>
          <a:p>
            <a:pPr indent="457200" lvl="0" marL="457200" rtl="0" algn="l">
              <a:spcBef>
                <a:spcPts val="0"/>
              </a:spcBef>
              <a:spcAft>
                <a:spcPts val="0"/>
              </a:spcAft>
              <a:buNone/>
            </a:pPr>
            <a:r>
              <a:rPr lang="en" sz="1800">
                <a:solidFill>
                  <a:schemeClr val="lt1"/>
                </a:solidFill>
              </a:rPr>
              <a:t>SOURCES:</a:t>
            </a:r>
            <a:endParaRPr sz="1800">
              <a:solidFill>
                <a:schemeClr val="lt1"/>
              </a:solidFill>
            </a:endParaRPr>
          </a:p>
          <a:p>
            <a:pPr indent="457200" lvl="0" marL="457200" rtl="0" algn="l">
              <a:spcBef>
                <a:spcPts val="0"/>
              </a:spcBef>
              <a:spcAft>
                <a:spcPts val="0"/>
              </a:spcAft>
              <a:buNone/>
            </a:pPr>
            <a:r>
              <a:rPr lang="en" sz="1800">
                <a:solidFill>
                  <a:schemeClr val="lt1"/>
                </a:solidFill>
              </a:rPr>
              <a:t>Yellow Promise, Yellow Peril,</a:t>
            </a:r>
            <a:endParaRPr sz="1800">
              <a:solidFill>
                <a:schemeClr val="lt1"/>
              </a:solidFill>
            </a:endParaRPr>
          </a:p>
          <a:p>
            <a:pPr indent="457200" lvl="0" marL="457200" rtl="0" algn="l">
              <a:spcBef>
                <a:spcPts val="0"/>
              </a:spcBef>
              <a:spcAft>
                <a:spcPts val="0"/>
              </a:spcAft>
              <a:buNone/>
            </a:pPr>
            <a:r>
              <a:rPr i="1" lang="en" sz="1800">
                <a:solidFill>
                  <a:schemeClr val="lt1"/>
                </a:solidFill>
              </a:rPr>
              <a:t>MIT Visualizing Cultures Unit</a:t>
            </a:r>
            <a:endParaRPr i="1" sz="1800">
              <a:solidFill>
                <a:schemeClr val="lt1"/>
              </a:solidFill>
            </a:endParaRPr>
          </a:p>
          <a:p>
            <a:pPr indent="0" lvl="0" marL="0" rtl="0" algn="l">
              <a:spcBef>
                <a:spcPts val="0"/>
              </a:spcBef>
              <a:spcAft>
                <a:spcPts val="0"/>
              </a:spcAft>
              <a:buNone/>
            </a:pPr>
            <a:r>
              <a:t/>
            </a:r>
            <a:endParaRPr sz="1800">
              <a:solidFill>
                <a:schemeClr val="lt1"/>
              </a:solidFill>
            </a:endParaRPr>
          </a:p>
          <a:p>
            <a:pPr indent="457200" lvl="0" marL="457200" rtl="0" algn="l">
              <a:spcBef>
                <a:spcPts val="0"/>
              </a:spcBef>
              <a:spcAft>
                <a:spcPts val="0"/>
              </a:spcAft>
              <a:buNone/>
            </a:pPr>
            <a:r>
              <a:rPr lang="en" sz="1800">
                <a:solidFill>
                  <a:schemeClr val="lt1"/>
                </a:solidFill>
              </a:rPr>
              <a:t>Anti - Japanese Propaganda, </a:t>
            </a:r>
            <a:endParaRPr sz="1800">
              <a:solidFill>
                <a:schemeClr val="lt1"/>
              </a:solidFill>
            </a:endParaRPr>
          </a:p>
          <a:p>
            <a:pPr indent="457200" lvl="0" marL="457200" rtl="0" algn="l">
              <a:spcBef>
                <a:spcPts val="0"/>
              </a:spcBef>
              <a:spcAft>
                <a:spcPts val="0"/>
              </a:spcAft>
              <a:buNone/>
            </a:pPr>
            <a:r>
              <a:rPr i="1" lang="en" sz="1800">
                <a:solidFill>
                  <a:schemeClr val="lt1"/>
                </a:solidFill>
              </a:rPr>
              <a:t>Hampton Roads Naval Museum</a:t>
            </a:r>
            <a:endParaRPr i="1" sz="1800">
              <a:solidFill>
                <a:schemeClr val="lt1"/>
              </a:solidFill>
            </a:endParaRPr>
          </a:p>
          <a:p>
            <a:pPr indent="0" lvl="0" marL="0" rtl="0" algn="l">
              <a:spcBef>
                <a:spcPts val="0"/>
              </a:spcBef>
              <a:spcAft>
                <a:spcPts val="0"/>
              </a:spcAft>
              <a:buNone/>
            </a:pPr>
            <a:r>
              <a:t/>
            </a:r>
            <a:endParaRPr i="1" sz="1800">
              <a:solidFill>
                <a:schemeClr val="lt1"/>
              </a:solidFill>
            </a:endParaRPr>
          </a:p>
          <a:p>
            <a:pPr indent="0" lvl="0" marL="0" rtl="0" algn="l">
              <a:spcBef>
                <a:spcPts val="0"/>
              </a:spcBef>
              <a:spcAft>
                <a:spcPts val="0"/>
              </a:spcAft>
              <a:buNone/>
            </a:pPr>
            <a:r>
              <a:t/>
            </a:r>
            <a:endParaRPr i="1" sz="1800">
              <a:solidFill>
                <a:schemeClr val="lt1"/>
              </a:solidFill>
            </a:endParaRPr>
          </a:p>
        </p:txBody>
      </p:sp>
      <p:pic>
        <p:nvPicPr>
          <p:cNvPr id="201" name="Google Shape;201;p31" title="Screenshot 2026-07-06 at 1.07.57 PM.png"/>
          <p:cNvPicPr preferRelativeResize="0"/>
          <p:nvPr/>
        </p:nvPicPr>
        <p:blipFill>
          <a:blip r:embed="rId4">
            <a:alphaModFix/>
          </a:blip>
          <a:stretch>
            <a:fillRect/>
          </a:stretch>
        </p:blipFill>
        <p:spPr>
          <a:xfrm>
            <a:off x="182050" y="4213100"/>
            <a:ext cx="810901" cy="819100"/>
          </a:xfrm>
          <a:prstGeom prst="rect">
            <a:avLst/>
          </a:prstGeom>
          <a:noFill/>
          <a:ln>
            <a:noFill/>
          </a:ln>
        </p:spPr>
      </p:pic>
      <p:pic>
        <p:nvPicPr>
          <p:cNvPr id="202" name="Google Shape;202;p31" title="Screenshot 2026-07-06 at 1.09.04 PM.png"/>
          <p:cNvPicPr preferRelativeResize="0"/>
          <p:nvPr/>
        </p:nvPicPr>
        <p:blipFill>
          <a:blip r:embed="rId5">
            <a:alphaModFix/>
          </a:blip>
          <a:stretch>
            <a:fillRect/>
          </a:stretch>
        </p:blipFill>
        <p:spPr>
          <a:xfrm>
            <a:off x="182050" y="3262648"/>
            <a:ext cx="810901" cy="813651"/>
          </a:xfrm>
          <a:prstGeom prst="rect">
            <a:avLst/>
          </a:prstGeom>
          <a:noFill/>
          <a:ln>
            <a:noFill/>
          </a:ln>
        </p:spPr>
      </p:pic>
      <p:sp>
        <p:nvSpPr>
          <p:cNvPr id="203" name="Google Shape;203;p31"/>
          <p:cNvSpPr txBox="1"/>
          <p:nvPr/>
        </p:nvSpPr>
        <p:spPr>
          <a:xfrm>
            <a:off x="5268050" y="311225"/>
            <a:ext cx="3490800" cy="446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FF"/>
                </a:solidFill>
              </a:rPr>
              <a:t>CONSIDER FOR YOUR IMAGES:</a:t>
            </a:r>
            <a:endParaRPr b="1" sz="1800">
              <a:solidFill>
                <a:srgbClr val="FF00FF"/>
              </a:solidFill>
            </a:endParaRPr>
          </a:p>
          <a:p>
            <a:pPr indent="0" lvl="0" marL="0" rtl="0" algn="l">
              <a:spcBef>
                <a:spcPts val="0"/>
              </a:spcBef>
              <a:spcAft>
                <a:spcPts val="0"/>
              </a:spcAft>
              <a:buNone/>
            </a:pPr>
            <a:r>
              <a:t/>
            </a:r>
            <a:endParaRPr sz="1800">
              <a:solidFill>
                <a:srgbClr val="FF00FF"/>
              </a:solidFill>
            </a:endParaRPr>
          </a:p>
          <a:p>
            <a:pPr indent="0" lvl="0" marL="0" rtl="0" algn="l">
              <a:spcBef>
                <a:spcPts val="0"/>
              </a:spcBef>
              <a:spcAft>
                <a:spcPts val="0"/>
              </a:spcAft>
              <a:buNone/>
            </a:pPr>
            <a:r>
              <a:rPr lang="en" sz="1800">
                <a:solidFill>
                  <a:srgbClr val="FF00FF"/>
                </a:solidFill>
              </a:rPr>
              <a:t>What </a:t>
            </a:r>
            <a:r>
              <a:rPr lang="en" sz="1800">
                <a:solidFill>
                  <a:srgbClr val="FF00FF"/>
                </a:solidFill>
              </a:rPr>
              <a:t>exaggerated</a:t>
            </a:r>
            <a:r>
              <a:rPr lang="en" sz="1800">
                <a:solidFill>
                  <a:srgbClr val="FF00FF"/>
                </a:solidFill>
              </a:rPr>
              <a:t> or unrealistic features stand out in these images? Do any of them match pre-1941 images?</a:t>
            </a:r>
            <a:endParaRPr sz="1800">
              <a:solidFill>
                <a:srgbClr val="FF00FF"/>
              </a:solidFill>
            </a:endParaRPr>
          </a:p>
          <a:p>
            <a:pPr indent="0" lvl="0" marL="0" rtl="0" algn="l">
              <a:spcBef>
                <a:spcPts val="0"/>
              </a:spcBef>
              <a:spcAft>
                <a:spcPts val="0"/>
              </a:spcAft>
              <a:buNone/>
            </a:pPr>
            <a:r>
              <a:t/>
            </a:r>
            <a:endParaRPr sz="1800">
              <a:solidFill>
                <a:srgbClr val="FF00FF"/>
              </a:solidFill>
            </a:endParaRPr>
          </a:p>
          <a:p>
            <a:pPr indent="0" lvl="0" marL="0" rtl="0" algn="l">
              <a:spcBef>
                <a:spcPts val="0"/>
              </a:spcBef>
              <a:spcAft>
                <a:spcPts val="0"/>
              </a:spcAft>
              <a:buNone/>
            </a:pPr>
            <a:r>
              <a:rPr lang="en" sz="1800">
                <a:solidFill>
                  <a:srgbClr val="FF00FF"/>
                </a:solidFill>
              </a:rPr>
              <a:t>What is the overall argument of each image?</a:t>
            </a:r>
            <a:endParaRPr sz="1800">
              <a:solidFill>
                <a:srgbClr val="FF00FF"/>
              </a:solidFill>
            </a:endParaRPr>
          </a:p>
          <a:p>
            <a:pPr indent="0" lvl="0" marL="0" rtl="0" algn="l">
              <a:spcBef>
                <a:spcPts val="0"/>
              </a:spcBef>
              <a:spcAft>
                <a:spcPts val="0"/>
              </a:spcAft>
              <a:buNone/>
            </a:pPr>
            <a:r>
              <a:t/>
            </a:r>
            <a:endParaRPr sz="1800">
              <a:solidFill>
                <a:srgbClr val="FF00FF"/>
              </a:solidFill>
            </a:endParaRPr>
          </a:p>
          <a:p>
            <a:pPr indent="0" lvl="0" marL="0" rtl="0" algn="l">
              <a:spcBef>
                <a:spcPts val="0"/>
              </a:spcBef>
              <a:spcAft>
                <a:spcPts val="0"/>
              </a:spcAft>
              <a:buNone/>
            </a:pPr>
            <a:r>
              <a:rPr lang="en" sz="1800">
                <a:solidFill>
                  <a:srgbClr val="FF00FF"/>
                </a:solidFill>
              </a:rPr>
              <a:t>How might the image increase support for the relocation and incarceration of Japanese Americans?</a:t>
            </a:r>
            <a:endParaRPr sz="1800">
              <a:solidFill>
                <a:srgbClr val="FF00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2"/>
          <p:cNvSpPr txBox="1"/>
          <p:nvPr/>
        </p:nvSpPr>
        <p:spPr>
          <a:xfrm>
            <a:off x="4349359" y="71311"/>
            <a:ext cx="4612500" cy="5925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3400">
                <a:solidFill>
                  <a:schemeClr val="lt1"/>
                </a:solidFill>
                <a:latin typeface="Candara"/>
                <a:ea typeface="Candara"/>
                <a:cs typeface="Candara"/>
                <a:sym typeface="Candara"/>
              </a:rPr>
              <a:t>In Popular Culture</a:t>
            </a:r>
            <a:endParaRPr sz="1100"/>
          </a:p>
        </p:txBody>
      </p:sp>
      <p:pic>
        <p:nvPicPr>
          <p:cNvPr id="209" name="Google Shape;209;p32"/>
          <p:cNvPicPr preferRelativeResize="0"/>
          <p:nvPr/>
        </p:nvPicPr>
        <p:blipFill rotWithShape="1">
          <a:blip r:embed="rId3">
            <a:alphaModFix/>
          </a:blip>
          <a:srcRect b="0" l="0" r="0" t="0"/>
          <a:stretch/>
        </p:blipFill>
        <p:spPr>
          <a:xfrm>
            <a:off x="619933" y="0"/>
            <a:ext cx="3729427" cy="5143502"/>
          </a:xfrm>
          <a:prstGeom prst="rect">
            <a:avLst/>
          </a:prstGeom>
          <a:noFill/>
          <a:ln>
            <a:noFill/>
          </a:ln>
        </p:spPr>
      </p:pic>
      <p:pic>
        <p:nvPicPr>
          <p:cNvPr descr="sutros.jpg" id="210" name="Google Shape;210;p32"/>
          <p:cNvPicPr preferRelativeResize="0"/>
          <p:nvPr/>
        </p:nvPicPr>
        <p:blipFill rotWithShape="1">
          <a:blip r:embed="rId4">
            <a:alphaModFix/>
          </a:blip>
          <a:srcRect b="7614" l="0" r="0" t="6645"/>
          <a:stretch/>
        </p:blipFill>
        <p:spPr>
          <a:xfrm>
            <a:off x="5628315" y="731246"/>
            <a:ext cx="2438552" cy="3221418"/>
          </a:xfrm>
          <a:prstGeom prst="rect">
            <a:avLst/>
          </a:prstGeom>
          <a:noFill/>
          <a:ln>
            <a:noFill/>
          </a:ln>
        </p:spPr>
      </p:pic>
      <p:sp>
        <p:nvSpPr>
          <p:cNvPr id="211" name="Google Shape;211;p32"/>
          <p:cNvSpPr txBox="1"/>
          <p:nvPr/>
        </p:nvSpPr>
        <p:spPr>
          <a:xfrm>
            <a:off x="4650691" y="4264275"/>
            <a:ext cx="3576300" cy="808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chemeClr val="lt1"/>
                </a:solidFill>
                <a:latin typeface="Candara"/>
                <a:ea typeface="Candara"/>
                <a:cs typeface="Candara"/>
                <a:sym typeface="Candara"/>
              </a:rPr>
              <a:t>[above] Anti-Japanese advertisement at Sutro Baths in San Fransisco, 1942;</a:t>
            </a:r>
            <a:endParaRPr sz="1100"/>
          </a:p>
          <a:p>
            <a:pPr indent="0" lvl="0" marL="0" marR="0" rtl="0" algn="l">
              <a:spcBef>
                <a:spcPts val="0"/>
              </a:spcBef>
              <a:spcAft>
                <a:spcPts val="0"/>
              </a:spcAft>
              <a:buNone/>
            </a:pPr>
            <a:r>
              <a:rPr lang="en" sz="1200">
                <a:solidFill>
                  <a:schemeClr val="lt1"/>
                </a:solidFill>
                <a:latin typeface="Candara"/>
                <a:ea typeface="Candara"/>
                <a:cs typeface="Candara"/>
                <a:sym typeface="Candara"/>
              </a:rPr>
              <a:t>[left] material conservation campaign by Douglas Construction, 1943</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p:nvPr/>
        </p:nvSpPr>
        <p:spPr>
          <a:xfrm>
            <a:off x="5792475" y="0"/>
            <a:ext cx="3245100" cy="5143500"/>
          </a:xfrm>
          <a:prstGeom prst="rect">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15"/>
          <p:cNvPicPr preferRelativeResize="0"/>
          <p:nvPr/>
        </p:nvPicPr>
        <p:blipFill>
          <a:blip r:embed="rId3">
            <a:alphaModFix/>
          </a:blip>
          <a:stretch>
            <a:fillRect/>
          </a:stretch>
        </p:blipFill>
        <p:spPr>
          <a:xfrm>
            <a:off x="65225" y="3138425"/>
            <a:ext cx="1817600" cy="1504572"/>
          </a:xfrm>
          <a:prstGeom prst="rect">
            <a:avLst/>
          </a:prstGeom>
          <a:noFill/>
          <a:ln>
            <a:noFill/>
          </a:ln>
        </p:spPr>
      </p:pic>
      <p:pic>
        <p:nvPicPr>
          <p:cNvPr id="70" name="Google Shape;70;p15"/>
          <p:cNvPicPr preferRelativeResize="0"/>
          <p:nvPr/>
        </p:nvPicPr>
        <p:blipFill>
          <a:blip r:embed="rId4">
            <a:alphaModFix/>
          </a:blip>
          <a:stretch>
            <a:fillRect/>
          </a:stretch>
        </p:blipFill>
        <p:spPr>
          <a:xfrm>
            <a:off x="1990250" y="3138425"/>
            <a:ext cx="1767098" cy="1504575"/>
          </a:xfrm>
          <a:prstGeom prst="rect">
            <a:avLst/>
          </a:prstGeom>
          <a:noFill/>
          <a:ln>
            <a:noFill/>
          </a:ln>
        </p:spPr>
      </p:pic>
      <p:pic>
        <p:nvPicPr>
          <p:cNvPr id="71" name="Google Shape;71;p15"/>
          <p:cNvPicPr preferRelativeResize="0"/>
          <p:nvPr/>
        </p:nvPicPr>
        <p:blipFill>
          <a:blip r:embed="rId5">
            <a:alphaModFix/>
          </a:blip>
          <a:stretch>
            <a:fillRect/>
          </a:stretch>
        </p:blipFill>
        <p:spPr>
          <a:xfrm>
            <a:off x="5968850" y="4020325"/>
            <a:ext cx="1043100" cy="828151"/>
          </a:xfrm>
          <a:prstGeom prst="rect">
            <a:avLst/>
          </a:prstGeom>
          <a:noFill/>
          <a:ln>
            <a:noFill/>
          </a:ln>
        </p:spPr>
      </p:pic>
      <p:sp>
        <p:nvSpPr>
          <p:cNvPr id="72" name="Google Shape;72;p15"/>
          <p:cNvSpPr txBox="1"/>
          <p:nvPr/>
        </p:nvSpPr>
        <p:spPr>
          <a:xfrm>
            <a:off x="5792475" y="145300"/>
            <a:ext cx="3245100" cy="215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300">
                <a:solidFill>
                  <a:schemeClr val="dk1"/>
                </a:solidFill>
                <a:latin typeface="Comfortaa"/>
                <a:ea typeface="Comfortaa"/>
                <a:cs typeface="Comfortaa"/>
                <a:sym typeface="Comfortaa"/>
              </a:rPr>
              <a:t>For More Info</a:t>
            </a:r>
            <a:endParaRPr sz="2300">
              <a:solidFill>
                <a:schemeClr val="dk1"/>
              </a:solidFill>
              <a:latin typeface="Comfortaa"/>
              <a:ea typeface="Comfortaa"/>
              <a:cs typeface="Comfortaa"/>
              <a:sym typeface="Comfortaa"/>
            </a:endParaRPr>
          </a:p>
          <a:p>
            <a:pPr indent="0" lvl="0" marL="0" rtl="0" algn="ctr">
              <a:spcBef>
                <a:spcPts val="0"/>
              </a:spcBef>
              <a:spcAft>
                <a:spcPts val="0"/>
              </a:spcAft>
              <a:buNone/>
            </a:pPr>
            <a:r>
              <a:t/>
            </a:r>
            <a:endParaRPr b="1"/>
          </a:p>
          <a:p>
            <a:pPr indent="0" lvl="0" marL="0" rtl="0" algn="ctr">
              <a:spcBef>
                <a:spcPts val="0"/>
              </a:spcBef>
              <a:spcAft>
                <a:spcPts val="0"/>
              </a:spcAft>
              <a:buNone/>
            </a:pPr>
            <a:r>
              <a:rPr b="1" lang="en" sz="1300" u="sng">
                <a:solidFill>
                  <a:srgbClr val="1C4587"/>
                </a:solidFill>
                <a:hlinkClick r:id="rId6">
                  <a:extLst>
                    <a:ext uri="{A12FA001-AC4F-418D-AE19-62706E023703}">
                      <ahyp:hlinkClr val="tx"/>
                    </a:ext>
                  </a:extLst>
                </a:hlinkClick>
              </a:rPr>
              <a:t>https://www.arncta.com</a:t>
            </a:r>
            <a:endParaRPr b="1" sz="1300">
              <a:solidFill>
                <a:srgbClr val="1C4587"/>
              </a:solidFill>
            </a:endParaRPr>
          </a:p>
          <a:p>
            <a:pPr indent="0" lvl="0" marL="0" rtl="0" algn="ctr">
              <a:spcBef>
                <a:spcPts val="0"/>
              </a:spcBef>
              <a:spcAft>
                <a:spcPts val="0"/>
              </a:spcAft>
              <a:buNone/>
            </a:pPr>
            <a:r>
              <a:t/>
            </a:r>
            <a:endParaRPr b="1" sz="1300">
              <a:solidFill>
                <a:srgbClr val="1C4587"/>
              </a:solidFill>
            </a:endParaRPr>
          </a:p>
          <a:p>
            <a:pPr indent="0" lvl="0" marL="0" rtl="0" algn="ctr">
              <a:spcBef>
                <a:spcPts val="0"/>
              </a:spcBef>
              <a:spcAft>
                <a:spcPts val="0"/>
              </a:spcAft>
              <a:buNone/>
            </a:pPr>
            <a:r>
              <a:rPr b="1" lang="en" sz="1300" u="sng">
                <a:solidFill>
                  <a:srgbClr val="1C4587"/>
                </a:solidFill>
                <a:hlinkClick r:id="rId7">
                  <a:extLst>
                    <a:ext uri="{A12FA001-AC4F-418D-AE19-62706E023703}">
                      <ahyp:hlinkClr val="tx"/>
                    </a:ext>
                  </a:extLst>
                </a:hlinkClick>
              </a:rPr>
              <a:t>https://www.facebook.com/ARNCTA</a:t>
            </a:r>
            <a:endParaRPr b="1" sz="1300">
              <a:solidFill>
                <a:srgbClr val="1C4587"/>
              </a:solidFill>
            </a:endParaRPr>
          </a:p>
          <a:p>
            <a:pPr indent="0" lvl="0" marL="0" rtl="0" algn="ctr">
              <a:spcBef>
                <a:spcPts val="0"/>
              </a:spcBef>
              <a:spcAft>
                <a:spcPts val="0"/>
              </a:spcAft>
              <a:buNone/>
            </a:pPr>
            <a:r>
              <a:t/>
            </a:r>
            <a:endParaRPr b="1" sz="1300">
              <a:solidFill>
                <a:srgbClr val="1C4587"/>
              </a:solidFill>
            </a:endParaRPr>
          </a:p>
          <a:p>
            <a:pPr indent="0" lvl="0" marL="0" rtl="0" algn="ctr">
              <a:spcBef>
                <a:spcPts val="0"/>
              </a:spcBef>
              <a:spcAft>
                <a:spcPts val="0"/>
              </a:spcAft>
              <a:buNone/>
            </a:pPr>
            <a:r>
              <a:rPr b="1" lang="en" sz="1300" u="sng">
                <a:solidFill>
                  <a:srgbClr val="1C4587"/>
                </a:solidFill>
                <a:hlinkClick r:id="rId8">
                  <a:extLst>
                    <a:ext uri="{A12FA001-AC4F-418D-AE19-62706E023703}">
                      <ahyp:hlinkClr val="tx"/>
                    </a:ext>
                  </a:extLst>
                </a:hlinkClick>
              </a:rPr>
              <a:t>https://www.nctasia.org</a:t>
            </a:r>
            <a:endParaRPr b="1" sz="1300">
              <a:solidFill>
                <a:srgbClr val="1C4587"/>
              </a:solidFill>
            </a:endParaRPr>
          </a:p>
          <a:p>
            <a:pPr indent="0" lvl="0" marL="0" rtl="0" algn="ctr">
              <a:spcBef>
                <a:spcPts val="0"/>
              </a:spcBef>
              <a:spcAft>
                <a:spcPts val="0"/>
              </a:spcAft>
              <a:buNone/>
            </a:pPr>
            <a:r>
              <a:t/>
            </a:r>
            <a:endParaRPr b="1" sz="1300"/>
          </a:p>
          <a:p>
            <a:pPr indent="0" lvl="0" marL="0" rtl="0" algn="l">
              <a:spcBef>
                <a:spcPts val="0"/>
              </a:spcBef>
              <a:spcAft>
                <a:spcPts val="0"/>
              </a:spcAft>
              <a:buNone/>
            </a:pPr>
            <a:r>
              <a:t/>
            </a:r>
            <a:endParaRPr sz="1300"/>
          </a:p>
        </p:txBody>
      </p:sp>
      <p:sp>
        <p:nvSpPr>
          <p:cNvPr id="73" name="Google Shape;73;p15"/>
          <p:cNvSpPr txBox="1"/>
          <p:nvPr/>
        </p:nvSpPr>
        <p:spPr>
          <a:xfrm>
            <a:off x="135600" y="145300"/>
            <a:ext cx="5327700" cy="3144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6500">
                <a:solidFill>
                  <a:schemeClr val="lt1"/>
                </a:solidFill>
                <a:latin typeface="Calibri"/>
                <a:ea typeface="Calibri"/>
                <a:cs typeface="Calibri"/>
                <a:sym typeface="Calibri"/>
              </a:rPr>
              <a:t>Arkansas NCTA</a:t>
            </a:r>
            <a:endParaRPr b="1" sz="6500">
              <a:solidFill>
                <a:schemeClr val="lt1"/>
              </a:solidFill>
              <a:latin typeface="Calibri"/>
              <a:ea typeface="Calibri"/>
              <a:cs typeface="Calibri"/>
              <a:sym typeface="Calibri"/>
            </a:endParaRPr>
          </a:p>
          <a:p>
            <a:pPr indent="0" lvl="0" marL="0" rtl="0" algn="ctr">
              <a:lnSpc>
                <a:spcPct val="115000"/>
              </a:lnSpc>
              <a:spcBef>
                <a:spcPts val="0"/>
              </a:spcBef>
              <a:spcAft>
                <a:spcPts val="0"/>
              </a:spcAft>
              <a:buNone/>
            </a:pPr>
            <a:r>
              <a:rPr lang="en" sz="1800">
                <a:solidFill>
                  <a:schemeClr val="lt1"/>
                </a:solidFill>
                <a:latin typeface="Calibri"/>
                <a:ea typeface="Calibri"/>
                <a:cs typeface="Calibri"/>
                <a:sym typeface="Calibri"/>
              </a:rPr>
              <a:t>Founded in 1988 by the Freeman Foundation, the National Consortium for Teaching about Asia (NCTA) is an initiative to encourage and facilitate teaching and learning about East Asia in elementary and secondary schools across the United States.</a:t>
            </a:r>
            <a:endParaRPr sz="1800">
              <a:solidFill>
                <a:schemeClr val="lt1"/>
              </a:solidFill>
              <a:latin typeface="Calibri"/>
              <a:ea typeface="Calibri"/>
              <a:cs typeface="Calibri"/>
              <a:sym typeface="Calibri"/>
            </a:endParaRPr>
          </a:p>
          <a:p>
            <a:pPr indent="0" lvl="0" marL="0" rtl="0" algn="l">
              <a:spcBef>
                <a:spcPts val="0"/>
              </a:spcBef>
              <a:spcAft>
                <a:spcPts val="0"/>
              </a:spcAft>
              <a:buNone/>
            </a:pPr>
            <a:r>
              <a:t/>
            </a:r>
            <a:endParaRPr/>
          </a:p>
        </p:txBody>
      </p:sp>
      <p:pic>
        <p:nvPicPr>
          <p:cNvPr id="74" name="Google Shape;74;p15"/>
          <p:cNvPicPr preferRelativeResize="0"/>
          <p:nvPr/>
        </p:nvPicPr>
        <p:blipFill>
          <a:blip r:embed="rId9">
            <a:alphaModFix/>
          </a:blip>
          <a:stretch>
            <a:fillRect/>
          </a:stretch>
        </p:blipFill>
        <p:spPr>
          <a:xfrm>
            <a:off x="3863325" y="3138425"/>
            <a:ext cx="1767100" cy="1504553"/>
          </a:xfrm>
          <a:prstGeom prst="rect">
            <a:avLst/>
          </a:prstGeom>
          <a:noFill/>
          <a:ln>
            <a:noFill/>
          </a:ln>
        </p:spPr>
      </p:pic>
      <p:pic>
        <p:nvPicPr>
          <p:cNvPr id="75" name="Google Shape;75;p15"/>
          <p:cNvPicPr preferRelativeResize="0"/>
          <p:nvPr/>
        </p:nvPicPr>
        <p:blipFill>
          <a:blip r:embed="rId10">
            <a:alphaModFix/>
          </a:blip>
          <a:stretch>
            <a:fillRect/>
          </a:stretch>
        </p:blipFill>
        <p:spPr>
          <a:xfrm>
            <a:off x="7278550" y="2330625"/>
            <a:ext cx="1669875" cy="2312375"/>
          </a:xfrm>
          <a:prstGeom prst="rect">
            <a:avLst/>
          </a:prstGeom>
          <a:noFill/>
          <a:ln>
            <a:noFill/>
          </a:ln>
        </p:spPr>
      </p:pic>
      <p:sp>
        <p:nvSpPr>
          <p:cNvPr id="76" name="Google Shape;76;p15"/>
          <p:cNvSpPr txBox="1"/>
          <p:nvPr/>
        </p:nvSpPr>
        <p:spPr>
          <a:xfrm>
            <a:off x="5899275" y="2414300"/>
            <a:ext cx="1326900" cy="147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t>Enjoy a free copy of </a:t>
            </a:r>
            <a:endParaRPr b="1" sz="1200"/>
          </a:p>
          <a:p>
            <a:pPr indent="0" lvl="0" marL="0" rtl="0" algn="l">
              <a:spcBef>
                <a:spcPts val="0"/>
              </a:spcBef>
              <a:spcAft>
                <a:spcPts val="0"/>
              </a:spcAft>
              <a:buNone/>
            </a:pPr>
            <a:r>
              <a:rPr b="1" lang="en" sz="1200"/>
              <a:t>George Takei’s </a:t>
            </a:r>
            <a:r>
              <a:rPr b="1" i="1" lang="en" sz="1200"/>
              <a:t>They Called Us Enemy</a:t>
            </a:r>
            <a:endParaRPr b="1" sz="1200"/>
          </a:p>
          <a:p>
            <a:pPr indent="0" lvl="0" marL="0" rtl="0" algn="l">
              <a:spcBef>
                <a:spcPts val="0"/>
              </a:spcBef>
              <a:spcAft>
                <a:spcPts val="0"/>
              </a:spcAft>
              <a:buNone/>
            </a:pPr>
            <a:r>
              <a:t/>
            </a:r>
            <a:endParaRPr b="1" sz="1200"/>
          </a:p>
          <a:p>
            <a:pPr indent="0" lvl="0" marL="0" rtl="0" algn="l">
              <a:spcBef>
                <a:spcPts val="0"/>
              </a:spcBef>
              <a:spcAft>
                <a:spcPts val="0"/>
              </a:spcAft>
              <a:buNone/>
            </a:pPr>
            <a:r>
              <a:rPr b="1" lang="en" sz="1200"/>
              <a:t>Courtesy of</a:t>
            </a:r>
            <a:endParaRPr b="1" sz="12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33"/>
          <p:cNvPicPr preferRelativeResize="0"/>
          <p:nvPr/>
        </p:nvPicPr>
        <p:blipFill rotWithShape="1">
          <a:blip r:embed="rId3">
            <a:alphaModFix/>
          </a:blip>
          <a:srcRect b="0" l="0" r="0" t="0"/>
          <a:stretch/>
        </p:blipFill>
        <p:spPr>
          <a:xfrm>
            <a:off x="1143000" y="0"/>
            <a:ext cx="3667380" cy="5143500"/>
          </a:xfrm>
          <a:prstGeom prst="rect">
            <a:avLst/>
          </a:prstGeom>
          <a:noFill/>
          <a:ln>
            <a:noFill/>
          </a:ln>
        </p:spPr>
      </p:pic>
      <p:sp>
        <p:nvSpPr>
          <p:cNvPr id="217" name="Google Shape;217;p33"/>
          <p:cNvSpPr txBox="1"/>
          <p:nvPr/>
        </p:nvSpPr>
        <p:spPr>
          <a:xfrm>
            <a:off x="5154196" y="4075900"/>
            <a:ext cx="37143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lt1"/>
                </a:solidFill>
                <a:latin typeface="Candara"/>
                <a:ea typeface="Candara"/>
                <a:cs typeface="Candara"/>
                <a:sym typeface="Candara"/>
              </a:rPr>
              <a:t>[above] US Marine Corps printed Comic Book; [left] Henry Boltinoff and Bernard Baily, et al., </a:t>
            </a:r>
            <a:r>
              <a:rPr i="1" lang="en" sz="1400">
                <a:solidFill>
                  <a:schemeClr val="lt1"/>
                </a:solidFill>
                <a:latin typeface="Candara"/>
                <a:ea typeface="Candara"/>
                <a:cs typeface="Candara"/>
                <a:sym typeface="Candara"/>
              </a:rPr>
              <a:t>Action Comics #58, </a:t>
            </a:r>
            <a:r>
              <a:rPr lang="en" sz="1400">
                <a:solidFill>
                  <a:schemeClr val="lt1"/>
                </a:solidFill>
                <a:latin typeface="Candara"/>
                <a:ea typeface="Candara"/>
                <a:cs typeface="Candara"/>
                <a:sym typeface="Candara"/>
              </a:rPr>
              <a:t>March 3, 1943</a:t>
            </a:r>
            <a:endParaRPr sz="1100"/>
          </a:p>
        </p:txBody>
      </p:sp>
      <p:pic>
        <p:nvPicPr>
          <p:cNvPr id="218" name="Google Shape;218;p33"/>
          <p:cNvPicPr preferRelativeResize="0"/>
          <p:nvPr/>
        </p:nvPicPr>
        <p:blipFill rotWithShape="1">
          <a:blip r:embed="rId4">
            <a:alphaModFix/>
          </a:blip>
          <a:srcRect b="0" l="0" r="0" t="0"/>
          <a:stretch/>
        </p:blipFill>
        <p:spPr>
          <a:xfrm>
            <a:off x="5154212" y="272203"/>
            <a:ext cx="2607477" cy="35556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34"/>
          <p:cNvPicPr preferRelativeResize="0"/>
          <p:nvPr/>
        </p:nvPicPr>
        <p:blipFill rotWithShape="1">
          <a:blip r:embed="rId3">
            <a:alphaModFix/>
          </a:blip>
          <a:srcRect b="0" l="0" r="0" t="0"/>
          <a:stretch/>
        </p:blipFill>
        <p:spPr>
          <a:xfrm>
            <a:off x="492072" y="0"/>
            <a:ext cx="3728476" cy="5143500"/>
          </a:xfrm>
          <a:prstGeom prst="rect">
            <a:avLst/>
          </a:prstGeom>
          <a:noFill/>
          <a:ln>
            <a:noFill/>
          </a:ln>
        </p:spPr>
      </p:pic>
      <p:pic>
        <p:nvPicPr>
          <p:cNvPr id="224" name="Google Shape;224;p34"/>
          <p:cNvPicPr preferRelativeResize="0"/>
          <p:nvPr/>
        </p:nvPicPr>
        <p:blipFill rotWithShape="1">
          <a:blip r:embed="rId4">
            <a:alphaModFix/>
          </a:blip>
          <a:srcRect b="0" l="0" r="0" t="0"/>
          <a:stretch/>
        </p:blipFill>
        <p:spPr>
          <a:xfrm>
            <a:off x="4707611" y="156554"/>
            <a:ext cx="3024289" cy="4291610"/>
          </a:xfrm>
          <a:prstGeom prst="rect">
            <a:avLst/>
          </a:prstGeom>
          <a:noFill/>
          <a:ln>
            <a:noFill/>
          </a:ln>
        </p:spPr>
      </p:pic>
      <p:sp>
        <p:nvSpPr>
          <p:cNvPr id="225" name="Google Shape;225;p34"/>
          <p:cNvSpPr txBox="1"/>
          <p:nvPr/>
        </p:nvSpPr>
        <p:spPr>
          <a:xfrm>
            <a:off x="4572000" y="4502197"/>
            <a:ext cx="34761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lt1"/>
                </a:solidFill>
                <a:latin typeface="Candara"/>
                <a:ea typeface="Candara"/>
                <a:cs typeface="Candara"/>
                <a:sym typeface="Candara"/>
              </a:rPr>
              <a:t>[left] Captain America #13, April 1, 1942; [above] Captain America #17, August 1, 1942 </a:t>
            </a:r>
            <a:endParaRPr sz="1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35"/>
          <p:cNvPicPr preferRelativeResize="0"/>
          <p:nvPr/>
        </p:nvPicPr>
        <p:blipFill rotWithShape="1">
          <a:blip r:embed="rId3">
            <a:alphaModFix/>
          </a:blip>
          <a:srcRect b="0" l="0" r="0" t="0"/>
          <a:stretch/>
        </p:blipFill>
        <p:spPr>
          <a:xfrm>
            <a:off x="5008052" y="0"/>
            <a:ext cx="3364907" cy="5143500"/>
          </a:xfrm>
          <a:prstGeom prst="rect">
            <a:avLst/>
          </a:prstGeom>
          <a:noFill/>
          <a:ln>
            <a:noFill/>
          </a:ln>
        </p:spPr>
      </p:pic>
      <p:pic>
        <p:nvPicPr>
          <p:cNvPr id="231" name="Google Shape;231;p35"/>
          <p:cNvPicPr preferRelativeResize="0"/>
          <p:nvPr/>
        </p:nvPicPr>
        <p:blipFill rotWithShape="1">
          <a:blip r:embed="rId4">
            <a:alphaModFix/>
          </a:blip>
          <a:srcRect b="0" l="0" r="4598" t="0"/>
          <a:stretch/>
        </p:blipFill>
        <p:spPr>
          <a:xfrm>
            <a:off x="492071" y="0"/>
            <a:ext cx="3493094" cy="51435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waiting-for-signals.png" id="237" name="Google Shape;237;p36"/>
          <p:cNvPicPr preferRelativeResize="0"/>
          <p:nvPr/>
        </p:nvPicPr>
        <p:blipFill rotWithShape="1">
          <a:blip r:embed="rId3">
            <a:alphaModFix/>
          </a:blip>
          <a:srcRect b="0" l="0" r="0" t="0"/>
          <a:stretch/>
        </p:blipFill>
        <p:spPr>
          <a:xfrm>
            <a:off x="-1" y="0"/>
            <a:ext cx="6147298" cy="5143500"/>
          </a:xfrm>
          <a:prstGeom prst="rect">
            <a:avLst/>
          </a:prstGeom>
          <a:noFill/>
          <a:ln>
            <a:noFill/>
          </a:ln>
        </p:spPr>
      </p:pic>
      <p:sp>
        <p:nvSpPr>
          <p:cNvPr id="238" name="Google Shape;238;p36"/>
          <p:cNvSpPr txBox="1"/>
          <p:nvPr/>
        </p:nvSpPr>
        <p:spPr>
          <a:xfrm>
            <a:off x="6259922" y="4261717"/>
            <a:ext cx="25662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lt1"/>
                </a:solidFill>
                <a:latin typeface="Candara"/>
                <a:ea typeface="Candara"/>
                <a:cs typeface="Candara"/>
                <a:sym typeface="Candara"/>
              </a:rPr>
              <a:t>“Waiting for the Signal from Home” by Theodor “Dr. Seuss” Geisel, February 13, 1943 </a:t>
            </a:r>
            <a:endParaRPr sz="1100"/>
          </a:p>
        </p:txBody>
      </p:sp>
      <p:sp>
        <p:nvSpPr>
          <p:cNvPr id="239" name="Google Shape;239;p36"/>
          <p:cNvSpPr txBox="1"/>
          <p:nvPr/>
        </p:nvSpPr>
        <p:spPr>
          <a:xfrm>
            <a:off x="6259922" y="316549"/>
            <a:ext cx="2109000" cy="1269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600">
                <a:solidFill>
                  <a:schemeClr val="lt1"/>
                </a:solidFill>
                <a:latin typeface="Candara"/>
                <a:ea typeface="Candara"/>
                <a:cs typeface="Candara"/>
                <a:sym typeface="Candara"/>
              </a:rPr>
              <a:t>Defining a Japanese Mentality</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7"/>
          <p:cNvSpPr txBox="1"/>
          <p:nvPr/>
        </p:nvSpPr>
        <p:spPr>
          <a:xfrm>
            <a:off x="162775" y="170050"/>
            <a:ext cx="5243100" cy="3047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 sz="2400">
                <a:solidFill>
                  <a:srgbClr val="FFFFFF"/>
                </a:solidFill>
                <a:latin typeface="Candara"/>
                <a:ea typeface="Candara"/>
                <a:cs typeface="Candara"/>
                <a:sym typeface="Candara"/>
              </a:rPr>
              <a:t>TAKE – HOME: </a:t>
            </a:r>
            <a:r>
              <a:rPr lang="en" sz="2400">
                <a:solidFill>
                  <a:srgbClr val="FFFFFF"/>
                </a:solidFill>
                <a:latin typeface="Candara"/>
                <a:ea typeface="Candara"/>
                <a:cs typeface="Candara"/>
                <a:sym typeface="Candara"/>
              </a:rPr>
              <a:t>Following the attack on Pearl Harbor, American popular media creates a distinct image of Japan as a uniform, violent, untrustworthy other. But this view draws upon the long history of “Yellow Peril” imagery that accompanied earlier efforts to exclude Japanese immigrants.</a:t>
            </a:r>
            <a:endParaRPr b="1" sz="2400">
              <a:solidFill>
                <a:srgbClr val="FFFFFF"/>
              </a:solidFill>
              <a:latin typeface="Candara"/>
              <a:ea typeface="Candara"/>
              <a:cs typeface="Candara"/>
              <a:sym typeface="Candara"/>
            </a:endParaRPr>
          </a:p>
        </p:txBody>
      </p:sp>
      <p:pic>
        <p:nvPicPr>
          <p:cNvPr descr="Remembering Executive Order 9066 - California Historical Society" id="245" name="Google Shape;245;p37"/>
          <p:cNvPicPr preferRelativeResize="0"/>
          <p:nvPr/>
        </p:nvPicPr>
        <p:blipFill rotWithShape="1">
          <a:blip r:embed="rId3">
            <a:alphaModFix/>
          </a:blip>
          <a:srcRect b="0" l="0" r="0" t="0"/>
          <a:stretch/>
        </p:blipFill>
        <p:spPr>
          <a:xfrm>
            <a:off x="5697144" y="0"/>
            <a:ext cx="3446856" cy="5143500"/>
          </a:xfrm>
          <a:prstGeom prst="rect">
            <a:avLst/>
          </a:prstGeom>
          <a:noFill/>
          <a:ln>
            <a:noFill/>
          </a:ln>
        </p:spPr>
      </p:pic>
      <p:sp>
        <p:nvSpPr>
          <p:cNvPr id="246" name="Google Shape;246;p37"/>
          <p:cNvSpPr txBox="1"/>
          <p:nvPr/>
        </p:nvSpPr>
        <p:spPr>
          <a:xfrm>
            <a:off x="1259625" y="3726425"/>
            <a:ext cx="4188300" cy="1133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chemeClr val="dk1"/>
              </a:buClr>
              <a:buFont typeface="Arial"/>
              <a:buNone/>
            </a:pPr>
            <a:r>
              <a:rPr lang="en" sz="1800">
                <a:solidFill>
                  <a:schemeClr val="lt1"/>
                </a:solidFill>
                <a:latin typeface="Candara"/>
                <a:ea typeface="Candara"/>
                <a:cs typeface="Candara"/>
                <a:sym typeface="Candara"/>
              </a:rPr>
              <a:t>[right] “Instructions to All Persons of Japanese Ancestry” Western Defense Command and Fourth Army Wartime Civil Control Administration, 1942</a:t>
            </a:r>
            <a:endParaRPr>
              <a:solidFill>
                <a:schemeClr val="dk1"/>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descr="A screenshot of a website&#10;&#10;Description automatically generated" id="251" name="Google Shape;251;p38"/>
          <p:cNvPicPr preferRelativeResize="0"/>
          <p:nvPr/>
        </p:nvPicPr>
        <p:blipFill rotWithShape="1">
          <a:blip r:embed="rId3">
            <a:alphaModFix/>
          </a:blip>
          <a:srcRect b="0" l="0" r="7647" t="596"/>
          <a:stretch/>
        </p:blipFill>
        <p:spPr>
          <a:xfrm>
            <a:off x="146447" y="1876243"/>
            <a:ext cx="4085591" cy="2167449"/>
          </a:xfrm>
          <a:prstGeom prst="rect">
            <a:avLst/>
          </a:prstGeom>
          <a:noFill/>
          <a:ln>
            <a:noFill/>
          </a:ln>
        </p:spPr>
      </p:pic>
      <p:pic>
        <p:nvPicPr>
          <p:cNvPr descr="A person and a child&#10;&#10;Description automatically generated" id="252" name="Google Shape;252;p38"/>
          <p:cNvPicPr preferRelativeResize="0"/>
          <p:nvPr/>
        </p:nvPicPr>
        <p:blipFill rotWithShape="1">
          <a:blip r:embed="rId4">
            <a:alphaModFix/>
          </a:blip>
          <a:srcRect b="0" l="0" r="0" t="0"/>
          <a:stretch/>
        </p:blipFill>
        <p:spPr>
          <a:xfrm>
            <a:off x="4394354" y="1876243"/>
            <a:ext cx="2542295" cy="2167449"/>
          </a:xfrm>
          <a:prstGeom prst="rect">
            <a:avLst/>
          </a:prstGeom>
          <a:noFill/>
          <a:ln>
            <a:noFill/>
          </a:ln>
        </p:spPr>
      </p:pic>
      <p:pic>
        <p:nvPicPr>
          <p:cNvPr descr="A screenshot of a video&#10;&#10;Description automatically generated" id="253" name="Google Shape;253;p38"/>
          <p:cNvPicPr preferRelativeResize="0"/>
          <p:nvPr/>
        </p:nvPicPr>
        <p:blipFill rotWithShape="1">
          <a:blip r:embed="rId5">
            <a:alphaModFix/>
          </a:blip>
          <a:srcRect b="862" l="0" r="0" t="0"/>
          <a:stretch/>
        </p:blipFill>
        <p:spPr>
          <a:xfrm>
            <a:off x="7098958" y="1876243"/>
            <a:ext cx="1898596" cy="2160799"/>
          </a:xfrm>
          <a:prstGeom prst="rect">
            <a:avLst/>
          </a:prstGeom>
          <a:noFill/>
          <a:ln>
            <a:noFill/>
          </a:ln>
        </p:spPr>
      </p:pic>
      <p:sp>
        <p:nvSpPr>
          <p:cNvPr id="254" name="Google Shape;254;p38"/>
          <p:cNvSpPr txBox="1"/>
          <p:nvPr/>
        </p:nvSpPr>
        <p:spPr>
          <a:xfrm>
            <a:off x="146446" y="4333084"/>
            <a:ext cx="8851200" cy="654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900">
                <a:solidFill>
                  <a:schemeClr val="lt1"/>
                </a:solidFill>
                <a:latin typeface="Calibri"/>
                <a:ea typeface="Calibri"/>
                <a:cs typeface="Calibri"/>
                <a:sym typeface="Calibri"/>
              </a:rPr>
              <a:t>An online oral history archive containing life-stories, photographs, video interviews, digital exhibits, and teaching resources for high school and undergraduate educators</a:t>
            </a:r>
            <a:endParaRPr sz="1100"/>
          </a:p>
        </p:txBody>
      </p:sp>
      <p:sp>
        <p:nvSpPr>
          <p:cNvPr id="255" name="Google Shape;255;p38"/>
          <p:cNvSpPr txBox="1"/>
          <p:nvPr/>
        </p:nvSpPr>
        <p:spPr>
          <a:xfrm>
            <a:off x="-9160" y="561952"/>
            <a:ext cx="9162300" cy="1177500"/>
          </a:xfrm>
          <a:prstGeom prst="rect">
            <a:avLst/>
          </a:prstGeom>
          <a:solidFill>
            <a:schemeClr val="lt1">
              <a:alpha val="89800"/>
            </a:schemeClr>
          </a:solidFill>
          <a:ln>
            <a:noFill/>
          </a:ln>
        </p:spPr>
        <p:txBody>
          <a:bodyPr anchorCtr="0" anchor="ctr" bIns="34275" lIns="68575" spcFirstLastPara="1" rIns="68575" wrap="square" tIns="34275">
            <a:spAutoFit/>
          </a:bodyPr>
          <a:lstStyle/>
          <a:p>
            <a:pPr indent="0" lvl="0" marL="0" marR="0" rtl="0" algn="r">
              <a:spcBef>
                <a:spcPts val="0"/>
              </a:spcBef>
              <a:spcAft>
                <a:spcPts val="0"/>
              </a:spcAft>
              <a:buNone/>
            </a:pPr>
            <a:r>
              <a:t/>
            </a:r>
            <a:endParaRPr b="1" sz="1900" u="sng">
              <a:solidFill>
                <a:srgbClr val="FF0000"/>
              </a:solidFill>
              <a:latin typeface="Candara"/>
              <a:ea typeface="Candara"/>
              <a:cs typeface="Candara"/>
              <a:sym typeface="Candara"/>
              <a:hlinkClick r:id="rId6">
                <a:extLst>
                  <a:ext uri="{A12FA001-AC4F-418D-AE19-62706E023703}">
                    <ahyp:hlinkClr val="tx"/>
                  </a:ext>
                </a:extLst>
              </a:hlinkClick>
            </a:endParaRPr>
          </a:p>
          <a:p>
            <a:pPr indent="0" lvl="0" marL="0" marR="0" rtl="0" algn="r">
              <a:spcBef>
                <a:spcPts val="0"/>
              </a:spcBef>
              <a:spcAft>
                <a:spcPts val="0"/>
              </a:spcAft>
              <a:buNone/>
            </a:pPr>
            <a:r>
              <a:rPr b="1" lang="en" sz="3400" u="sng">
                <a:solidFill>
                  <a:srgbClr val="FF0000"/>
                </a:solidFill>
                <a:latin typeface="Candara"/>
                <a:ea typeface="Candara"/>
                <a:cs typeface="Candara"/>
                <a:sym typeface="Candara"/>
                <a:hlinkClick r:id="rId7">
                  <a:extLst>
                    <a:ext uri="{A12FA001-AC4F-418D-AE19-62706E023703}">
                      <ahyp:hlinkClr val="tx"/>
                    </a:ext>
                  </a:extLst>
                </a:hlinkClick>
              </a:rPr>
              <a:t>www.arkansaschineseheritage.org</a:t>
            </a:r>
            <a:endParaRPr b="1" sz="3400">
              <a:solidFill>
                <a:srgbClr val="FF0000"/>
              </a:solidFill>
              <a:latin typeface="Candara"/>
              <a:ea typeface="Candara"/>
              <a:cs typeface="Candara"/>
              <a:sym typeface="Candara"/>
            </a:endParaRPr>
          </a:p>
          <a:p>
            <a:pPr indent="0" lvl="0" marL="0" marR="0" rtl="0" algn="r">
              <a:spcBef>
                <a:spcPts val="0"/>
              </a:spcBef>
              <a:spcAft>
                <a:spcPts val="0"/>
              </a:spcAft>
              <a:buNone/>
            </a:pPr>
            <a:r>
              <a:t/>
            </a:r>
            <a:endParaRPr b="1" sz="1900">
              <a:solidFill>
                <a:srgbClr val="FF0000"/>
              </a:solidFill>
              <a:latin typeface="Candara"/>
              <a:ea typeface="Candara"/>
              <a:cs typeface="Candara"/>
              <a:sym typeface="Candara"/>
            </a:endParaRPr>
          </a:p>
        </p:txBody>
      </p:sp>
      <p:pic>
        <p:nvPicPr>
          <p:cNvPr id="256" name="Google Shape;256;p38"/>
          <p:cNvPicPr preferRelativeResize="0"/>
          <p:nvPr/>
        </p:nvPicPr>
        <p:blipFill rotWithShape="1">
          <a:blip r:embed="rId8">
            <a:alphaModFix/>
          </a:blip>
          <a:srcRect b="0" l="0" r="0" t="0"/>
          <a:stretch/>
        </p:blipFill>
        <p:spPr>
          <a:xfrm>
            <a:off x="99232" y="533098"/>
            <a:ext cx="2295212" cy="1225069"/>
          </a:xfrm>
          <a:prstGeom prst="rect">
            <a:avLst/>
          </a:prstGeom>
          <a:noFill/>
          <a:ln>
            <a:noFill/>
          </a:ln>
        </p:spPr>
      </p:pic>
      <p:sp>
        <p:nvSpPr>
          <p:cNvPr id="257" name="Google Shape;257;p38"/>
          <p:cNvSpPr txBox="1"/>
          <p:nvPr/>
        </p:nvSpPr>
        <p:spPr>
          <a:xfrm>
            <a:off x="57925" y="0"/>
            <a:ext cx="3627900" cy="61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lt1"/>
                </a:solidFill>
              </a:rPr>
              <a:t>ALSO VISIT…</a:t>
            </a:r>
            <a:endParaRPr b="1" sz="25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descr="A painting titled “News of Pearl Harbor” by artist Henry Sugimoto, 1942. |  DPLA" id="81" name="Google Shape;81;p16"/>
          <p:cNvPicPr preferRelativeResize="0"/>
          <p:nvPr/>
        </p:nvPicPr>
        <p:blipFill rotWithShape="1">
          <a:blip r:embed="rId3">
            <a:alphaModFix/>
          </a:blip>
          <a:srcRect b="0" l="0" r="0" t="0"/>
          <a:stretch/>
        </p:blipFill>
        <p:spPr>
          <a:xfrm>
            <a:off x="374877" y="0"/>
            <a:ext cx="3837385" cy="5143500"/>
          </a:xfrm>
          <a:prstGeom prst="rect">
            <a:avLst/>
          </a:prstGeom>
          <a:noFill/>
          <a:ln>
            <a:noFill/>
          </a:ln>
        </p:spPr>
      </p:pic>
      <p:sp>
        <p:nvSpPr>
          <p:cNvPr id="82" name="Google Shape;82;p16"/>
          <p:cNvSpPr txBox="1"/>
          <p:nvPr/>
        </p:nvSpPr>
        <p:spPr>
          <a:xfrm>
            <a:off x="4396467" y="4286249"/>
            <a:ext cx="31107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lt1"/>
                </a:solidFill>
                <a:latin typeface="Candara"/>
                <a:ea typeface="Candara"/>
                <a:cs typeface="Candara"/>
                <a:sym typeface="Candara"/>
              </a:rPr>
              <a:t>Henry Sugimoto, “News of Pearl Harbor,” </a:t>
            </a:r>
            <a:r>
              <a:rPr i="1" lang="en" sz="1400">
                <a:solidFill>
                  <a:schemeClr val="lt1"/>
                </a:solidFill>
                <a:latin typeface="Candara"/>
                <a:ea typeface="Candara"/>
                <a:cs typeface="Candara"/>
                <a:sym typeface="Candara"/>
              </a:rPr>
              <a:t>oil on canvas</a:t>
            </a:r>
            <a:r>
              <a:rPr lang="en" sz="1400">
                <a:solidFill>
                  <a:schemeClr val="lt1"/>
                </a:solidFill>
                <a:latin typeface="Candara"/>
                <a:ea typeface="Candara"/>
                <a:cs typeface="Candara"/>
                <a:sym typeface="Candara"/>
              </a:rPr>
              <a:t>, 1942 [Japanese American National Museum]</a:t>
            </a:r>
            <a:endParaRPr sz="1100"/>
          </a:p>
        </p:txBody>
      </p:sp>
      <p:pic>
        <p:nvPicPr>
          <p:cNvPr descr="Henry Sugimoto - Wikipedia" id="83" name="Google Shape;83;p16"/>
          <p:cNvPicPr preferRelativeResize="0"/>
          <p:nvPr/>
        </p:nvPicPr>
        <p:blipFill rotWithShape="1">
          <a:blip r:embed="rId4">
            <a:alphaModFix/>
          </a:blip>
          <a:srcRect b="0" l="0" r="0" t="0"/>
          <a:stretch/>
        </p:blipFill>
        <p:spPr>
          <a:xfrm>
            <a:off x="4572011" y="756556"/>
            <a:ext cx="2190213" cy="2639989"/>
          </a:xfrm>
          <a:prstGeom prst="rect">
            <a:avLst/>
          </a:prstGeom>
          <a:noFill/>
          <a:ln>
            <a:noFill/>
          </a:ln>
        </p:spPr>
      </p:pic>
      <p:sp>
        <p:nvSpPr>
          <p:cNvPr id="84" name="Google Shape;84;p16"/>
          <p:cNvSpPr txBox="1"/>
          <p:nvPr/>
        </p:nvSpPr>
        <p:spPr>
          <a:xfrm>
            <a:off x="6893855" y="633542"/>
            <a:ext cx="2065500" cy="2886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900">
                <a:solidFill>
                  <a:schemeClr val="lt1"/>
                </a:solidFill>
                <a:latin typeface="Candara"/>
                <a:ea typeface="Candara"/>
                <a:cs typeface="Candara"/>
                <a:sym typeface="Candara"/>
              </a:rPr>
              <a:t>Henry Sugimoto</a:t>
            </a:r>
            <a:endParaRPr sz="1100"/>
          </a:p>
          <a:p>
            <a:pPr indent="0" lvl="0" marL="0" marR="0" rtl="0" algn="l">
              <a:spcBef>
                <a:spcPts val="0"/>
              </a:spcBef>
              <a:spcAft>
                <a:spcPts val="0"/>
              </a:spcAft>
              <a:buNone/>
            </a:pPr>
            <a:r>
              <a:rPr b="1" lang="en" sz="1900">
                <a:solidFill>
                  <a:schemeClr val="lt1"/>
                </a:solidFill>
                <a:latin typeface="Candara"/>
                <a:ea typeface="Candara"/>
                <a:cs typeface="Candara"/>
                <a:sym typeface="Candara"/>
              </a:rPr>
              <a:t>[1900 – 1990]</a:t>
            </a:r>
            <a:endParaRPr sz="1100"/>
          </a:p>
          <a:p>
            <a:pPr indent="0" lvl="0" marL="0" marR="0" rtl="0" algn="l">
              <a:spcBef>
                <a:spcPts val="0"/>
              </a:spcBef>
              <a:spcAft>
                <a:spcPts val="0"/>
              </a:spcAft>
              <a:buNone/>
            </a:pPr>
            <a:r>
              <a:t/>
            </a:r>
            <a:endParaRPr sz="1900">
              <a:solidFill>
                <a:schemeClr val="lt1"/>
              </a:solidFill>
              <a:latin typeface="Candara"/>
              <a:ea typeface="Candara"/>
              <a:cs typeface="Candara"/>
              <a:sym typeface="Candara"/>
            </a:endParaRPr>
          </a:p>
          <a:p>
            <a:pPr indent="0" lvl="0" marL="0" marR="0" rtl="0" algn="l">
              <a:spcBef>
                <a:spcPts val="0"/>
              </a:spcBef>
              <a:spcAft>
                <a:spcPts val="0"/>
              </a:spcAft>
              <a:buNone/>
            </a:pPr>
            <a:r>
              <a:rPr lang="en" sz="1400">
                <a:solidFill>
                  <a:schemeClr val="lt1"/>
                </a:solidFill>
                <a:latin typeface="Candara"/>
                <a:ea typeface="Candara"/>
                <a:cs typeface="Candara"/>
                <a:sym typeface="Candara"/>
              </a:rPr>
              <a:t>Born in Wakayama, Japan</a:t>
            </a:r>
            <a:endParaRPr sz="1100"/>
          </a:p>
          <a:p>
            <a:pPr indent="0" lvl="0" marL="0" marR="0" rtl="0" algn="l">
              <a:spcBef>
                <a:spcPts val="0"/>
              </a:spcBef>
              <a:spcAft>
                <a:spcPts val="0"/>
              </a:spcAft>
              <a:buNone/>
            </a:pPr>
            <a:r>
              <a:rPr lang="en" sz="1400">
                <a:solidFill>
                  <a:schemeClr val="lt1"/>
                </a:solidFill>
                <a:latin typeface="Candara"/>
                <a:ea typeface="Candara"/>
                <a:cs typeface="Candara"/>
                <a:sym typeface="Candara"/>
              </a:rPr>
              <a:t>Lived in Hanford, CA,</a:t>
            </a:r>
            <a:endParaRPr sz="1100"/>
          </a:p>
          <a:p>
            <a:pPr indent="0" lvl="0" marL="0" marR="0" rtl="0" algn="l">
              <a:spcBef>
                <a:spcPts val="0"/>
              </a:spcBef>
              <a:spcAft>
                <a:spcPts val="0"/>
              </a:spcAft>
              <a:buNone/>
            </a:pPr>
            <a:r>
              <a:rPr lang="en" sz="1400">
                <a:solidFill>
                  <a:schemeClr val="lt1"/>
                </a:solidFill>
                <a:latin typeface="Candara"/>
                <a:ea typeface="Candara"/>
                <a:cs typeface="Candara"/>
                <a:sym typeface="Candara"/>
              </a:rPr>
              <a:t>Imprisoned at Rohwer War Relocation Center</a:t>
            </a:r>
            <a:endParaRPr sz="1400">
              <a:solidFill>
                <a:schemeClr val="lt1"/>
              </a:solidFill>
              <a:latin typeface="Candara"/>
              <a:ea typeface="Candara"/>
              <a:cs typeface="Candara"/>
              <a:sym typeface="Candara"/>
            </a:endParaRPr>
          </a:p>
          <a:p>
            <a:pPr indent="0" lvl="0" marL="0" marR="0" rtl="0" algn="l">
              <a:spcBef>
                <a:spcPts val="0"/>
              </a:spcBef>
              <a:spcAft>
                <a:spcPts val="0"/>
              </a:spcAft>
              <a:buNone/>
            </a:pPr>
            <a:r>
              <a:t/>
            </a:r>
            <a:endParaRPr>
              <a:solidFill>
                <a:schemeClr val="lt1"/>
              </a:solidFill>
              <a:latin typeface="Candara"/>
              <a:ea typeface="Candara"/>
              <a:cs typeface="Candara"/>
              <a:sym typeface="Candara"/>
            </a:endParaRPr>
          </a:p>
          <a:p>
            <a:pPr indent="0" lvl="0" marL="0" marR="0" rtl="0" algn="l">
              <a:spcBef>
                <a:spcPts val="0"/>
              </a:spcBef>
              <a:spcAft>
                <a:spcPts val="0"/>
              </a:spcAft>
              <a:buNone/>
            </a:pPr>
            <a:r>
              <a:rPr lang="en" sz="1400">
                <a:solidFill>
                  <a:schemeClr val="lt1"/>
                </a:solidFill>
                <a:latin typeface="Candara"/>
                <a:ea typeface="Candara"/>
                <a:cs typeface="Candara"/>
                <a:sym typeface="Candara"/>
              </a:rPr>
              <a:t>Painted over 100 oil paintings, later exhibited at Hendrix College in 1944</a:t>
            </a:r>
            <a:endParaRPr sz="1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7"/>
          <p:cNvPicPr preferRelativeResize="0"/>
          <p:nvPr/>
        </p:nvPicPr>
        <p:blipFill rotWithShape="1">
          <a:blip r:embed="rId3">
            <a:alphaModFix/>
          </a:blip>
          <a:srcRect b="12275" l="3430" r="4123" t="5616"/>
          <a:stretch/>
        </p:blipFill>
        <p:spPr>
          <a:xfrm>
            <a:off x="820375" y="0"/>
            <a:ext cx="7876337" cy="5143498"/>
          </a:xfrm>
          <a:prstGeom prst="rect">
            <a:avLst/>
          </a:prstGeom>
          <a:noFill/>
          <a:ln>
            <a:noFill/>
          </a:ln>
        </p:spPr>
      </p:pic>
      <p:sp>
        <p:nvSpPr>
          <p:cNvPr id="90" name="Google Shape;90;p17"/>
          <p:cNvSpPr txBox="1"/>
          <p:nvPr/>
        </p:nvSpPr>
        <p:spPr>
          <a:xfrm>
            <a:off x="36875" y="4424525"/>
            <a:ext cx="4129500" cy="608400"/>
          </a:xfrm>
          <a:prstGeom prst="rect">
            <a:avLst/>
          </a:prstGeom>
          <a:solidFill>
            <a:schemeClr val="accent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rPr>
              <a:t>Geographic Distribution: Japanese Population, United States: 1940,” </a:t>
            </a:r>
            <a:r>
              <a:rPr i="1" lang="en" sz="900">
                <a:solidFill>
                  <a:schemeClr val="lt1"/>
                </a:solidFill>
              </a:rPr>
              <a:t>United States Office of War Information, the United States Army Western Defense Command and the Wartime Civil Control Administration</a:t>
            </a:r>
            <a:r>
              <a:rPr lang="en" sz="900">
                <a:solidFill>
                  <a:schemeClr val="lt1"/>
                </a:solidFill>
              </a:rPr>
              <a:t>, 1943</a:t>
            </a:r>
            <a:endParaRPr sz="9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8"/>
          <p:cNvPicPr preferRelativeResize="0"/>
          <p:nvPr/>
        </p:nvPicPr>
        <p:blipFill rotWithShape="1">
          <a:blip r:embed="rId3">
            <a:alphaModFix/>
          </a:blip>
          <a:srcRect b="16805" l="0" r="0" t="0"/>
          <a:stretch/>
        </p:blipFill>
        <p:spPr>
          <a:xfrm>
            <a:off x="0" y="0"/>
            <a:ext cx="9143999" cy="5143500"/>
          </a:xfrm>
          <a:prstGeom prst="rect">
            <a:avLst/>
          </a:prstGeom>
          <a:noFill/>
          <a:ln>
            <a:noFill/>
          </a:ln>
        </p:spPr>
      </p:pic>
      <p:sp>
        <p:nvSpPr>
          <p:cNvPr id="96" name="Google Shape;96;p18"/>
          <p:cNvSpPr txBox="1"/>
          <p:nvPr/>
        </p:nvSpPr>
        <p:spPr>
          <a:xfrm>
            <a:off x="133000" y="166250"/>
            <a:ext cx="2277600" cy="4763100"/>
          </a:xfrm>
          <a:prstGeom prst="rect">
            <a:avLst/>
          </a:prstGeom>
          <a:solidFill>
            <a:srgbClr val="000000">
              <a:alpha val="72150"/>
            </a:srgbClr>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u="sng">
                <a:solidFill>
                  <a:schemeClr val="lt1"/>
                </a:solidFill>
              </a:rPr>
              <a:t>OUR QUESTIONS</a:t>
            </a:r>
            <a:endParaRPr b="1" sz="1800" u="sng">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 sz="1600">
                <a:solidFill>
                  <a:schemeClr val="lt1"/>
                </a:solidFill>
              </a:rPr>
              <a:t>What factors led Japanese nationals to immigrate to America in the late 19th and early 20th century? </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0" lvl="0" marL="0" rtl="0" algn="l">
              <a:spcBef>
                <a:spcPts val="0"/>
              </a:spcBef>
              <a:spcAft>
                <a:spcPts val="0"/>
              </a:spcAft>
              <a:buNone/>
            </a:pPr>
            <a:r>
              <a:rPr lang="en" sz="1600">
                <a:solidFill>
                  <a:schemeClr val="lt1"/>
                </a:solidFill>
              </a:rPr>
              <a:t>How did American attitudes toward Japanese immigrants change over time?</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0" lvl="0" marL="0" rtl="0" algn="l">
              <a:spcBef>
                <a:spcPts val="0"/>
              </a:spcBef>
              <a:spcAft>
                <a:spcPts val="0"/>
              </a:spcAft>
              <a:buNone/>
            </a:pPr>
            <a:r>
              <a:rPr lang="en" sz="1600">
                <a:solidFill>
                  <a:schemeClr val="lt1"/>
                </a:solidFill>
              </a:rPr>
              <a:t>How did popular images of the Japanese during WWII relate to earlier depictions?</a:t>
            </a:r>
            <a:endParaRPr sz="16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
        <p:nvSpPr>
          <p:cNvPr id="97" name="Google Shape;97;p18"/>
          <p:cNvSpPr txBox="1"/>
          <p:nvPr/>
        </p:nvSpPr>
        <p:spPr>
          <a:xfrm>
            <a:off x="7273625" y="166250"/>
            <a:ext cx="1870500" cy="648300"/>
          </a:xfrm>
          <a:prstGeom prst="rect">
            <a:avLst/>
          </a:prstGeom>
          <a:solidFill>
            <a:srgbClr val="000000">
              <a:alpha val="72150"/>
            </a:srgbClr>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1"/>
                </a:solidFill>
              </a:rPr>
              <a:t>Masabura Matsushima (seated, center) at a railroad camp in Oregon, c. 1895</a:t>
            </a:r>
            <a:endParaRPr sz="10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descr="MIT Visualizing Cultures" id="102" name="Google Shape;102;p19"/>
          <p:cNvPicPr preferRelativeResize="0"/>
          <p:nvPr/>
        </p:nvPicPr>
        <p:blipFill rotWithShape="1">
          <a:blip r:embed="rId3">
            <a:alphaModFix/>
          </a:blip>
          <a:srcRect b="0" l="0" r="10762" t="0"/>
          <a:stretch/>
        </p:blipFill>
        <p:spPr>
          <a:xfrm>
            <a:off x="1" y="1"/>
            <a:ext cx="9144001" cy="5143500"/>
          </a:xfrm>
          <a:prstGeom prst="rect">
            <a:avLst/>
          </a:prstGeom>
          <a:noFill/>
          <a:ln>
            <a:noFill/>
          </a:ln>
        </p:spPr>
      </p:pic>
      <p:sp>
        <p:nvSpPr>
          <p:cNvPr id="103" name="Google Shape;103;p19"/>
          <p:cNvSpPr txBox="1"/>
          <p:nvPr/>
        </p:nvSpPr>
        <p:spPr>
          <a:xfrm>
            <a:off x="6098700" y="332550"/>
            <a:ext cx="3045300" cy="4302000"/>
          </a:xfrm>
          <a:prstGeom prst="rect">
            <a:avLst/>
          </a:prstGeom>
          <a:solidFill>
            <a:schemeClr val="dk2">
              <a:alpha val="80000"/>
            </a:schemeClr>
          </a:solid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900">
                <a:solidFill>
                  <a:srgbClr val="EECB64"/>
                </a:solidFill>
                <a:latin typeface="Calibri"/>
                <a:ea typeface="Calibri"/>
                <a:cs typeface="Calibri"/>
                <a:sym typeface="Calibri"/>
              </a:rPr>
              <a:t>JAPAN in 1868: </a:t>
            </a:r>
            <a:endParaRPr b="1" sz="19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1900">
                <a:solidFill>
                  <a:srgbClr val="EECB64"/>
                </a:solidFill>
                <a:latin typeface="Calibri"/>
                <a:ea typeface="Calibri"/>
                <a:cs typeface="Calibri"/>
                <a:sym typeface="Calibri"/>
              </a:rPr>
              <a:t>The MEIJI RESTORATION leads to massive economic and political development </a:t>
            </a:r>
            <a:endParaRPr b="1" sz="19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1900">
                <a:solidFill>
                  <a:srgbClr val="EECB64"/>
                </a:solidFill>
                <a:latin typeface="Calibri"/>
                <a:ea typeface="Calibri"/>
                <a:cs typeface="Calibri"/>
                <a:sym typeface="Calibri"/>
              </a:rPr>
              <a:t>(+ massive social disruption), sparking a wave of emigration from Japan</a:t>
            </a:r>
            <a:endParaRPr b="1" sz="1900">
              <a:solidFill>
                <a:srgbClr val="EECB64"/>
              </a:solidFill>
              <a:latin typeface="Calibri"/>
              <a:ea typeface="Calibri"/>
              <a:cs typeface="Calibri"/>
              <a:sym typeface="Calibri"/>
            </a:endParaRPr>
          </a:p>
          <a:p>
            <a:pPr indent="0" lvl="0" marL="0" marR="0" rtl="0" algn="ctr">
              <a:spcBef>
                <a:spcPts val="0"/>
              </a:spcBef>
              <a:spcAft>
                <a:spcPts val="0"/>
              </a:spcAft>
              <a:buNone/>
            </a:pPr>
            <a:r>
              <a:t/>
            </a:r>
            <a:endParaRPr b="1" i="1" sz="19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1900">
                <a:solidFill>
                  <a:srgbClr val="EECB64"/>
                </a:solidFill>
                <a:latin typeface="Calibri"/>
                <a:ea typeface="Calibri"/>
                <a:cs typeface="Calibri"/>
                <a:sym typeface="Calibri"/>
              </a:rPr>
              <a:t>Late 1800s:</a:t>
            </a:r>
            <a:endParaRPr b="1" sz="1900">
              <a:solidFill>
                <a:srgbClr val="EECB64"/>
              </a:solidFill>
              <a:latin typeface="Calibri"/>
              <a:ea typeface="Calibri"/>
              <a:cs typeface="Calibri"/>
              <a:sym typeface="Calibri"/>
            </a:endParaRPr>
          </a:p>
          <a:p>
            <a:pPr indent="0" lvl="0" marL="0" marR="0" rtl="0" algn="ctr">
              <a:spcBef>
                <a:spcPts val="0"/>
              </a:spcBef>
              <a:spcAft>
                <a:spcPts val="0"/>
              </a:spcAft>
              <a:buNone/>
            </a:pPr>
            <a:r>
              <a:rPr b="1" i="1" lang="en" sz="1900">
                <a:solidFill>
                  <a:srgbClr val="EECB64"/>
                </a:solidFill>
                <a:latin typeface="Calibri"/>
                <a:ea typeface="Calibri"/>
                <a:cs typeface="Calibri"/>
                <a:sym typeface="Calibri"/>
              </a:rPr>
              <a:t>Kokyo ni nishiki o kazaru</a:t>
            </a:r>
            <a:endParaRPr b="1" i="1" sz="19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2300">
                <a:solidFill>
                  <a:srgbClr val="EECB64"/>
                </a:solidFill>
                <a:latin typeface="Calibri"/>
                <a:ea typeface="Calibri"/>
                <a:cs typeface="Calibri"/>
                <a:sym typeface="Calibri"/>
              </a:rPr>
              <a:t>故郷に錦を飾る</a:t>
            </a:r>
            <a:endParaRPr b="1" sz="2300">
              <a:solidFill>
                <a:srgbClr val="EECB64"/>
              </a:solidFill>
              <a:latin typeface="Calibri"/>
              <a:ea typeface="Calibri"/>
              <a:cs typeface="Calibri"/>
              <a:sym typeface="Calibri"/>
            </a:endParaRPr>
          </a:p>
          <a:p>
            <a:pPr indent="0" lvl="0" marL="0" marR="0" rtl="0" algn="ctr">
              <a:spcBef>
                <a:spcPts val="0"/>
              </a:spcBef>
              <a:spcAft>
                <a:spcPts val="0"/>
              </a:spcAft>
              <a:buNone/>
            </a:pPr>
            <a:r>
              <a:rPr b="1" lang="en" sz="1700">
                <a:solidFill>
                  <a:srgbClr val="EECB64"/>
                </a:solidFill>
                <a:latin typeface="Calibri"/>
                <a:ea typeface="Calibri"/>
                <a:cs typeface="Calibri"/>
                <a:sym typeface="Calibri"/>
              </a:rPr>
              <a:t>“Return Home in  Golden Brocades”</a:t>
            </a:r>
            <a:endParaRPr b="1" sz="1700">
              <a:solidFill>
                <a:srgbClr val="EECB64"/>
              </a:solidFill>
              <a:latin typeface="Calibri"/>
              <a:ea typeface="Calibri"/>
              <a:cs typeface="Calibri"/>
              <a:sym typeface="Calibri"/>
            </a:endParaRPr>
          </a:p>
          <a:p>
            <a:pPr indent="0" lvl="0" marL="0" marR="0" rtl="0" algn="ctr">
              <a:spcBef>
                <a:spcPts val="0"/>
              </a:spcBef>
              <a:spcAft>
                <a:spcPts val="0"/>
              </a:spcAft>
              <a:buNone/>
            </a:pPr>
            <a:r>
              <a:t/>
            </a:r>
            <a:endParaRPr b="1" sz="1700">
              <a:solidFill>
                <a:srgbClr val="EECB64"/>
              </a:solidFill>
              <a:latin typeface="Calibri"/>
              <a:ea typeface="Calibri"/>
              <a:cs typeface="Calibri"/>
              <a:sym typeface="Calibri"/>
            </a:endParaRPr>
          </a:p>
          <a:p>
            <a:pPr indent="0" lvl="0" marL="0" marR="0" rtl="0" algn="r">
              <a:spcBef>
                <a:spcPts val="0"/>
              </a:spcBef>
              <a:spcAft>
                <a:spcPts val="0"/>
              </a:spcAft>
              <a:buNone/>
            </a:pPr>
            <a:r>
              <a:t/>
            </a:r>
            <a:endParaRPr sz="1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nvSpPr>
        <p:spPr>
          <a:xfrm>
            <a:off x="141824" y="325486"/>
            <a:ext cx="1663500" cy="3547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000">
                <a:solidFill>
                  <a:srgbClr val="EECB64"/>
                </a:solidFill>
                <a:latin typeface="Calibri"/>
                <a:ea typeface="Calibri"/>
                <a:cs typeface="Calibri"/>
                <a:sym typeface="Calibri"/>
              </a:rPr>
              <a:t>Japanese Population in the U.S.</a:t>
            </a:r>
            <a:endParaRPr sz="2000">
              <a:solidFill>
                <a:srgbClr val="EECB64"/>
              </a:solidFill>
              <a:latin typeface="Calibri"/>
              <a:ea typeface="Calibri"/>
              <a:cs typeface="Calibri"/>
              <a:sym typeface="Calibri"/>
            </a:endParaRPr>
          </a:p>
          <a:p>
            <a:pPr indent="0" lvl="0" marL="0" marR="0" rtl="0" algn="l">
              <a:spcBef>
                <a:spcPts val="0"/>
              </a:spcBef>
              <a:spcAft>
                <a:spcPts val="0"/>
              </a:spcAft>
              <a:buNone/>
            </a:pPr>
            <a:r>
              <a:t/>
            </a:r>
            <a:endParaRPr sz="1500">
              <a:solidFill>
                <a:srgbClr val="EECB64"/>
              </a:solidFill>
              <a:latin typeface="Calibri"/>
              <a:ea typeface="Calibri"/>
              <a:cs typeface="Calibri"/>
              <a:sym typeface="Calibri"/>
            </a:endParaRPr>
          </a:p>
          <a:p>
            <a:pPr indent="0" lvl="0" marL="0" marR="0" rtl="0" algn="l">
              <a:spcBef>
                <a:spcPts val="0"/>
              </a:spcBef>
              <a:spcAft>
                <a:spcPts val="0"/>
              </a:spcAft>
              <a:buNone/>
            </a:pPr>
            <a:r>
              <a:rPr lang="en" sz="1500">
                <a:solidFill>
                  <a:srgbClr val="EECB64"/>
                </a:solidFill>
                <a:latin typeface="Calibri"/>
                <a:ea typeface="Calibri"/>
                <a:cs typeface="Calibri"/>
                <a:sym typeface="Calibri"/>
              </a:rPr>
              <a:t>C. </a:t>
            </a:r>
            <a:r>
              <a:rPr lang="en" sz="1500">
                <a:solidFill>
                  <a:srgbClr val="EECB64"/>
                </a:solidFill>
                <a:latin typeface="Calibri"/>
                <a:ea typeface="Calibri"/>
                <a:cs typeface="Calibri"/>
                <a:sym typeface="Calibri"/>
              </a:rPr>
              <a:t>1910:</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40,000 on farms</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10,000 on railroads</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4,000 in canneries</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a:t>
            </a:r>
            <a:endParaRPr sz="1100"/>
          </a:p>
          <a:p>
            <a:pPr indent="0" lvl="0" marL="0" marR="0" rtl="0" algn="l">
              <a:spcBef>
                <a:spcPts val="0"/>
              </a:spcBef>
              <a:spcAft>
                <a:spcPts val="0"/>
              </a:spcAft>
              <a:buNone/>
            </a:pPr>
            <a:r>
              <a:rPr lang="en" sz="1900">
                <a:solidFill>
                  <a:schemeClr val="lt1"/>
                </a:solidFill>
                <a:latin typeface="Calibri"/>
                <a:ea typeface="Calibri"/>
                <a:cs typeface="Calibri"/>
                <a:sym typeface="Calibri"/>
              </a:rPr>
              <a:t>1,816 Japanese owned farms, totaling 99,254 acres</a:t>
            </a:r>
            <a:endParaRPr sz="1100"/>
          </a:p>
        </p:txBody>
      </p:sp>
      <p:pic>
        <p:nvPicPr>
          <p:cNvPr descr="Berry Farming in Washington - HistoryLink.org" id="109" name="Google Shape;109;p20"/>
          <p:cNvPicPr preferRelativeResize="0"/>
          <p:nvPr/>
        </p:nvPicPr>
        <p:blipFill rotWithShape="1">
          <a:blip r:embed="rId3">
            <a:alphaModFix/>
          </a:blip>
          <a:srcRect b="0" l="12834" r="5680" t="0"/>
          <a:stretch/>
        </p:blipFill>
        <p:spPr>
          <a:xfrm>
            <a:off x="2096310" y="0"/>
            <a:ext cx="7047690" cy="5143500"/>
          </a:xfrm>
          <a:prstGeom prst="rect">
            <a:avLst/>
          </a:prstGeom>
          <a:noFill/>
          <a:ln>
            <a:noFill/>
          </a:ln>
        </p:spPr>
      </p:pic>
      <p:sp>
        <p:nvSpPr>
          <p:cNvPr id="110" name="Google Shape;110;p20"/>
          <p:cNvSpPr txBox="1"/>
          <p:nvPr/>
        </p:nvSpPr>
        <p:spPr>
          <a:xfrm>
            <a:off x="5836596" y="4472888"/>
            <a:ext cx="3307500" cy="500100"/>
          </a:xfrm>
          <a:prstGeom prst="rect">
            <a:avLst/>
          </a:prstGeom>
          <a:solidFill>
            <a:schemeClr val="dk2">
              <a:alpha val="80000"/>
            </a:schemeClr>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lt1"/>
                </a:solidFill>
                <a:latin typeface="Calibri"/>
                <a:ea typeface="Calibri"/>
                <a:cs typeface="Calibri"/>
                <a:sym typeface="Calibri"/>
              </a:rPr>
              <a:t>Matahichi and Kisa Iseri packaging berries on their farm in Sumner, Washington, 1908</a:t>
            </a:r>
            <a:endParaRPr sz="1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Image" id="115" name="Google Shape;115;p21"/>
          <p:cNvPicPr preferRelativeResize="0"/>
          <p:nvPr/>
        </p:nvPicPr>
        <p:blipFill rotWithShape="1">
          <a:blip r:embed="rId3">
            <a:alphaModFix/>
          </a:blip>
          <a:srcRect b="0" l="0" r="0" t="0"/>
          <a:stretch/>
        </p:blipFill>
        <p:spPr>
          <a:xfrm>
            <a:off x="167676" y="0"/>
            <a:ext cx="5130403" cy="5143501"/>
          </a:xfrm>
          <a:prstGeom prst="rect">
            <a:avLst/>
          </a:prstGeom>
          <a:noFill/>
          <a:ln>
            <a:noFill/>
          </a:ln>
        </p:spPr>
      </p:pic>
      <p:sp>
        <p:nvSpPr>
          <p:cNvPr id="116" name="Google Shape;116;p21"/>
          <p:cNvSpPr txBox="1"/>
          <p:nvPr/>
        </p:nvSpPr>
        <p:spPr>
          <a:xfrm>
            <a:off x="167676" y="4756826"/>
            <a:ext cx="2677800" cy="284700"/>
          </a:xfrm>
          <a:prstGeom prst="rect">
            <a:avLst/>
          </a:prstGeom>
          <a:solidFill>
            <a:srgbClr val="22221E"/>
          </a:solid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i="1" lang="en" sz="1400">
                <a:solidFill>
                  <a:schemeClr val="lt1"/>
                </a:solidFill>
                <a:latin typeface="Calibri"/>
                <a:ea typeface="Calibri"/>
                <a:cs typeface="Calibri"/>
                <a:sym typeface="Calibri"/>
              </a:rPr>
              <a:t>San Francisco Call</a:t>
            </a:r>
            <a:r>
              <a:rPr lang="en" sz="1400">
                <a:solidFill>
                  <a:schemeClr val="lt1"/>
                </a:solidFill>
                <a:latin typeface="Calibri"/>
                <a:ea typeface="Calibri"/>
                <a:cs typeface="Calibri"/>
                <a:sym typeface="Calibri"/>
              </a:rPr>
              <a:t>, March 10, 1912</a:t>
            </a:r>
            <a:endParaRPr i="1" sz="1400">
              <a:solidFill>
                <a:schemeClr val="lt1"/>
              </a:solidFill>
              <a:latin typeface="Calibri"/>
              <a:ea typeface="Calibri"/>
              <a:cs typeface="Calibri"/>
              <a:sym typeface="Calibri"/>
            </a:endParaRPr>
          </a:p>
        </p:txBody>
      </p:sp>
      <p:pic>
        <p:nvPicPr>
          <p:cNvPr descr="Illustrated Biography of George Shima Ushijima Kinji | Ushijima Kinji,  Nobumasa Ikeda | First Edition" id="117" name="Google Shape;117;p21"/>
          <p:cNvPicPr preferRelativeResize="0"/>
          <p:nvPr/>
        </p:nvPicPr>
        <p:blipFill rotWithShape="1">
          <a:blip r:embed="rId4">
            <a:alphaModFix/>
          </a:blip>
          <a:srcRect b="4113" l="16147" r="17187" t="1991"/>
          <a:stretch/>
        </p:blipFill>
        <p:spPr>
          <a:xfrm>
            <a:off x="5390374" y="2042808"/>
            <a:ext cx="2123635" cy="2991015"/>
          </a:xfrm>
          <a:prstGeom prst="rect">
            <a:avLst/>
          </a:prstGeom>
          <a:noFill/>
          <a:ln>
            <a:noFill/>
          </a:ln>
        </p:spPr>
      </p:pic>
      <p:sp>
        <p:nvSpPr>
          <p:cNvPr id="118" name="Google Shape;118;p21"/>
          <p:cNvSpPr txBox="1"/>
          <p:nvPr/>
        </p:nvSpPr>
        <p:spPr>
          <a:xfrm>
            <a:off x="7606295" y="3820178"/>
            <a:ext cx="1423800" cy="1146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400">
                <a:solidFill>
                  <a:schemeClr val="lt1"/>
                </a:solidFill>
                <a:latin typeface="Calibri"/>
                <a:ea typeface="Calibri"/>
                <a:cs typeface="Calibri"/>
                <a:sym typeface="Calibri"/>
              </a:rPr>
              <a:t>Illustrated Biography of Ushijima Kenji </a:t>
            </a:r>
            <a:endParaRPr sz="1100"/>
          </a:p>
          <a:p>
            <a:pPr indent="0" lvl="0" marL="0" marR="0" rtl="0" algn="l">
              <a:spcBef>
                <a:spcPts val="0"/>
              </a:spcBef>
              <a:spcAft>
                <a:spcPts val="0"/>
              </a:spcAft>
              <a:buNone/>
            </a:pPr>
            <a:r>
              <a:rPr lang="en" sz="1400">
                <a:solidFill>
                  <a:schemeClr val="lt1"/>
                </a:solidFill>
                <a:latin typeface="Calibri"/>
                <a:ea typeface="Calibri"/>
                <a:cs typeface="Calibri"/>
                <a:sym typeface="Calibri"/>
              </a:rPr>
              <a:t>牛島謹爾</a:t>
            </a:r>
            <a:r>
              <a:rPr i="1" lang="en" sz="1400">
                <a:solidFill>
                  <a:schemeClr val="lt1"/>
                </a:solidFill>
                <a:latin typeface="Calibri"/>
                <a:ea typeface="Calibri"/>
                <a:cs typeface="Calibri"/>
                <a:sym typeface="Calibri"/>
              </a:rPr>
              <a:t> </a:t>
            </a:r>
            <a:r>
              <a:rPr lang="en" sz="1400">
                <a:solidFill>
                  <a:schemeClr val="lt1"/>
                </a:solidFill>
                <a:latin typeface="Calibri"/>
                <a:ea typeface="Calibri"/>
                <a:cs typeface="Calibri"/>
                <a:sym typeface="Calibri"/>
              </a:rPr>
              <a:t>[1950s]</a:t>
            </a:r>
            <a:endParaRPr i="1" sz="1400">
              <a:solidFill>
                <a:schemeClr val="lt1"/>
              </a:solidFill>
              <a:latin typeface="Calibri"/>
              <a:ea typeface="Calibri"/>
              <a:cs typeface="Calibri"/>
              <a:sym typeface="Calibri"/>
            </a:endParaRPr>
          </a:p>
        </p:txBody>
      </p:sp>
      <p:sp>
        <p:nvSpPr>
          <p:cNvPr id="119" name="Google Shape;119;p21"/>
          <p:cNvSpPr txBox="1"/>
          <p:nvPr/>
        </p:nvSpPr>
        <p:spPr>
          <a:xfrm>
            <a:off x="5390374" y="116105"/>
            <a:ext cx="3586200" cy="180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600">
                <a:solidFill>
                  <a:srgbClr val="EECB64"/>
                </a:solidFill>
                <a:latin typeface="Calibri"/>
                <a:ea typeface="Calibri"/>
                <a:cs typeface="Calibri"/>
                <a:sym typeface="Calibri"/>
              </a:rPr>
              <a:t>USHIJIMA KENJI </a:t>
            </a:r>
            <a:endParaRPr sz="1100"/>
          </a:p>
          <a:p>
            <a:pPr indent="0" lvl="0" marL="0" marR="0" rtl="0" algn="l">
              <a:spcBef>
                <a:spcPts val="0"/>
              </a:spcBef>
              <a:spcAft>
                <a:spcPts val="0"/>
              </a:spcAft>
              <a:buNone/>
            </a:pPr>
            <a:r>
              <a:rPr lang="en" sz="2100">
                <a:solidFill>
                  <a:schemeClr val="lt1"/>
                </a:solidFill>
                <a:latin typeface="Calibri"/>
                <a:ea typeface="Calibri"/>
                <a:cs typeface="Calibri"/>
                <a:sym typeface="Calibri"/>
              </a:rPr>
              <a:t>The POTATO KING of California</a:t>
            </a:r>
            <a:endParaRPr sz="1100"/>
          </a:p>
          <a:p>
            <a:pPr indent="0" lvl="0" marL="0" marR="0" rtl="0" algn="l">
              <a:spcBef>
                <a:spcPts val="0"/>
              </a:spcBef>
              <a:spcAft>
                <a:spcPts val="0"/>
              </a:spcAft>
              <a:buNone/>
            </a:pPr>
            <a:r>
              <a:t/>
            </a:r>
            <a:endParaRPr sz="2100">
              <a:solidFill>
                <a:schemeClr val="lt1"/>
              </a:solidFill>
              <a:latin typeface="Calibri"/>
              <a:ea typeface="Calibri"/>
              <a:cs typeface="Calibri"/>
              <a:sym typeface="Calibri"/>
            </a:endParaRPr>
          </a:p>
          <a:p>
            <a:pPr indent="0" lvl="0" marL="0" marR="0" rtl="0" algn="l">
              <a:spcBef>
                <a:spcPts val="0"/>
              </a:spcBef>
              <a:spcAft>
                <a:spcPts val="0"/>
              </a:spcAft>
              <a:buNone/>
            </a:pPr>
            <a:r>
              <a:rPr lang="en" sz="1500">
                <a:solidFill>
                  <a:schemeClr val="lt1"/>
                </a:solidFill>
                <a:latin typeface="Calibri"/>
                <a:ea typeface="Calibri"/>
                <a:cs typeface="Calibri"/>
                <a:sym typeface="Calibri"/>
              </a:rPr>
              <a:t>1887: Potato Picker in San Juaquin Valley</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1920: 10,000 acres of potato farms, fleet of ships, multi-million $ estate</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descr="No photo description available." id="124" name="Google Shape;124;p22"/>
          <p:cNvPicPr preferRelativeResize="0"/>
          <p:nvPr/>
        </p:nvPicPr>
        <p:blipFill rotWithShape="1">
          <a:blip r:embed="rId3">
            <a:alphaModFix/>
          </a:blip>
          <a:srcRect b="0" l="0" r="0" t="0"/>
          <a:stretch/>
        </p:blipFill>
        <p:spPr>
          <a:xfrm>
            <a:off x="3406378" y="0"/>
            <a:ext cx="5737622" cy="5143503"/>
          </a:xfrm>
          <a:prstGeom prst="rect">
            <a:avLst/>
          </a:prstGeom>
          <a:noFill/>
          <a:ln>
            <a:noFill/>
          </a:ln>
        </p:spPr>
      </p:pic>
      <p:sp>
        <p:nvSpPr>
          <p:cNvPr id="125" name="Google Shape;125;p22"/>
          <p:cNvSpPr txBox="1"/>
          <p:nvPr/>
        </p:nvSpPr>
        <p:spPr>
          <a:xfrm>
            <a:off x="6785042" y="262647"/>
            <a:ext cx="2358900" cy="931200"/>
          </a:xfrm>
          <a:prstGeom prst="rect">
            <a:avLst/>
          </a:prstGeom>
          <a:solidFill>
            <a:schemeClr val="dk2"/>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lt1"/>
                </a:solidFill>
                <a:latin typeface="Calibri"/>
                <a:ea typeface="Calibri"/>
                <a:cs typeface="Calibri"/>
                <a:sym typeface="Calibri"/>
              </a:rPr>
              <a:t>Sign installed by the (all white) Rose Hill Civic Improvement Association (near Los Angeles), c. 1922</a:t>
            </a:r>
            <a:endParaRPr sz="1100"/>
          </a:p>
        </p:txBody>
      </p:sp>
      <p:sp>
        <p:nvSpPr>
          <p:cNvPr id="126" name="Google Shape;126;p22"/>
          <p:cNvSpPr txBox="1"/>
          <p:nvPr/>
        </p:nvSpPr>
        <p:spPr>
          <a:xfrm>
            <a:off x="74100" y="58375"/>
            <a:ext cx="3332400" cy="501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900" u="sng">
                <a:solidFill>
                  <a:schemeClr val="lt1"/>
                </a:solidFill>
                <a:latin typeface="Calibri"/>
                <a:ea typeface="Calibri"/>
                <a:cs typeface="Calibri"/>
                <a:sym typeface="Calibri"/>
              </a:rPr>
              <a:t>1907 Gentleman’s Agreement</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Japan forbids further emigration to the United States &amp;</a:t>
            </a:r>
            <a:r>
              <a:rPr lang="en" sz="1500"/>
              <a:t> </a:t>
            </a:r>
            <a:r>
              <a:rPr lang="en" sz="1500">
                <a:solidFill>
                  <a:schemeClr val="lt1"/>
                </a:solidFill>
                <a:latin typeface="Calibri"/>
                <a:ea typeface="Calibri"/>
                <a:cs typeface="Calibri"/>
                <a:sym typeface="Calibri"/>
              </a:rPr>
              <a:t>US agrees to not impose restrictions on immigrants already present</a:t>
            </a:r>
            <a:endParaRPr sz="1500"/>
          </a:p>
          <a:p>
            <a:pPr indent="0" lvl="0" marL="0" marR="0" rtl="0" algn="l">
              <a:spcBef>
                <a:spcPts val="0"/>
              </a:spcBef>
              <a:spcAft>
                <a:spcPts val="0"/>
              </a:spcAft>
              <a:buNone/>
            </a:pPr>
            <a:r>
              <a:t/>
            </a:r>
            <a:endParaRPr sz="1700">
              <a:solidFill>
                <a:schemeClr val="lt1"/>
              </a:solidFill>
              <a:latin typeface="Calibri"/>
              <a:ea typeface="Calibri"/>
              <a:cs typeface="Calibri"/>
              <a:sym typeface="Calibri"/>
            </a:endParaRPr>
          </a:p>
          <a:p>
            <a:pPr indent="0" lvl="0" marL="0" marR="0" rtl="0" algn="l">
              <a:spcBef>
                <a:spcPts val="0"/>
              </a:spcBef>
              <a:spcAft>
                <a:spcPts val="0"/>
              </a:spcAft>
              <a:buNone/>
            </a:pPr>
            <a:r>
              <a:rPr b="1" lang="en" sz="1900" u="sng">
                <a:solidFill>
                  <a:schemeClr val="lt1"/>
                </a:solidFill>
                <a:latin typeface="Calibri"/>
                <a:ea typeface="Calibri"/>
                <a:cs typeface="Calibri"/>
                <a:sym typeface="Calibri"/>
              </a:rPr>
              <a:t>1913 Alien Land Law</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Forbids “aliens ineligible for citizenship” from owning or leasing land </a:t>
            </a:r>
            <a:endParaRPr sz="1500"/>
          </a:p>
          <a:p>
            <a:pPr indent="0" lvl="0" marL="0" marR="0" rtl="0" algn="l">
              <a:spcBef>
                <a:spcPts val="0"/>
              </a:spcBef>
              <a:spcAft>
                <a:spcPts val="0"/>
              </a:spcAft>
              <a:buNone/>
            </a:pPr>
            <a:r>
              <a:rPr lang="en" sz="1500">
                <a:solidFill>
                  <a:schemeClr val="lt1"/>
                </a:solidFill>
                <a:latin typeface="Calibri"/>
                <a:ea typeface="Calibri"/>
                <a:cs typeface="Calibri"/>
                <a:sym typeface="Calibri"/>
              </a:rPr>
              <a:t> - Strengthened in 1920</a:t>
            </a:r>
            <a:endParaRPr sz="1500"/>
          </a:p>
          <a:p>
            <a:pPr indent="0" lvl="0" marL="0" marR="0" rtl="0" algn="l">
              <a:spcBef>
                <a:spcPts val="0"/>
              </a:spcBef>
              <a:spcAft>
                <a:spcPts val="0"/>
              </a:spcAft>
              <a:buNone/>
            </a:pPr>
            <a:r>
              <a:rPr lang="en" sz="1500">
                <a:solidFill>
                  <a:schemeClr val="lt1"/>
                </a:solidFill>
                <a:latin typeface="Calibri"/>
                <a:ea typeface="Calibri"/>
                <a:cs typeface="Calibri"/>
                <a:sym typeface="Calibri"/>
              </a:rPr>
              <a:t> - Superseded by …</a:t>
            </a:r>
            <a:endParaRPr sz="1500"/>
          </a:p>
          <a:p>
            <a:pPr indent="0" lvl="0" marL="0" marR="0" rtl="0" algn="l">
              <a:spcBef>
                <a:spcPts val="0"/>
              </a:spcBef>
              <a:spcAft>
                <a:spcPts val="0"/>
              </a:spcAft>
              <a:buNone/>
            </a:pPr>
            <a:r>
              <a:t/>
            </a:r>
            <a:endParaRPr sz="1700">
              <a:solidFill>
                <a:schemeClr val="lt1"/>
              </a:solidFill>
              <a:latin typeface="Calibri"/>
              <a:ea typeface="Calibri"/>
              <a:cs typeface="Calibri"/>
              <a:sym typeface="Calibri"/>
            </a:endParaRPr>
          </a:p>
          <a:p>
            <a:pPr indent="0" lvl="0" marL="0" marR="0" rtl="0" algn="l">
              <a:spcBef>
                <a:spcPts val="0"/>
              </a:spcBef>
              <a:spcAft>
                <a:spcPts val="0"/>
              </a:spcAft>
              <a:buNone/>
            </a:pPr>
            <a:r>
              <a:rPr b="1" lang="en" sz="1700" u="sng">
                <a:solidFill>
                  <a:schemeClr val="lt1"/>
                </a:solidFill>
                <a:latin typeface="Calibri"/>
                <a:ea typeface="Calibri"/>
                <a:cs typeface="Calibri"/>
                <a:sym typeface="Calibri"/>
              </a:rPr>
              <a:t>Immigration Act of 1924</a:t>
            </a:r>
            <a:endParaRPr sz="1100"/>
          </a:p>
          <a:p>
            <a:pPr indent="0" lvl="0" marL="0" marR="0" rtl="0" algn="l">
              <a:spcBef>
                <a:spcPts val="0"/>
              </a:spcBef>
              <a:spcAft>
                <a:spcPts val="0"/>
              </a:spcAft>
              <a:buNone/>
            </a:pPr>
            <a:r>
              <a:rPr b="1" lang="en" sz="1700" u="sng">
                <a:solidFill>
                  <a:schemeClr val="lt1"/>
                </a:solidFill>
                <a:latin typeface="Calibri"/>
                <a:ea typeface="Calibri"/>
                <a:cs typeface="Calibri"/>
                <a:sym typeface="Calibri"/>
              </a:rPr>
              <a:t>a.k.a. the Johnson-Reed Act</a:t>
            </a:r>
            <a:endParaRPr sz="1100"/>
          </a:p>
          <a:p>
            <a:pPr indent="0" lvl="0" marL="0" marR="0" rtl="0" algn="l">
              <a:spcBef>
                <a:spcPts val="0"/>
              </a:spcBef>
              <a:spcAft>
                <a:spcPts val="0"/>
              </a:spcAft>
              <a:buNone/>
            </a:pPr>
            <a:r>
              <a:rPr lang="en" sz="1500">
                <a:solidFill>
                  <a:schemeClr val="lt1"/>
                </a:solidFill>
                <a:latin typeface="Calibri"/>
                <a:ea typeface="Calibri"/>
                <a:cs typeface="Calibri"/>
                <a:sym typeface="Calibri"/>
              </a:rPr>
              <a:t>Total immigration quota of 165,000</a:t>
            </a:r>
            <a:endParaRPr sz="1500"/>
          </a:p>
          <a:p>
            <a:pPr indent="0" lvl="0" marL="0" marR="0" rtl="0" algn="l">
              <a:spcBef>
                <a:spcPts val="0"/>
              </a:spcBef>
              <a:spcAft>
                <a:spcPts val="0"/>
              </a:spcAft>
              <a:buNone/>
            </a:pPr>
            <a:r>
              <a:rPr lang="en" sz="1500">
                <a:solidFill>
                  <a:schemeClr val="lt1"/>
                </a:solidFill>
                <a:latin typeface="Calibri"/>
                <a:ea typeface="Calibri"/>
                <a:cs typeface="Calibri"/>
                <a:sym typeface="Calibri"/>
              </a:rPr>
              <a:t>Forbids “aliens ineligible for citizenship” from entering as immigrants at all</a:t>
            </a:r>
            <a:endParaRPr sz="15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500">
              <a:solidFill>
                <a:schemeClr val="lt1"/>
              </a:solidFill>
              <a:latin typeface="Calibri"/>
              <a:ea typeface="Calibri"/>
              <a:cs typeface="Calibri"/>
              <a:sym typeface="Calibri"/>
            </a:endParaRPr>
          </a:p>
          <a:p>
            <a:pPr indent="0" lvl="0" marL="0" marR="0" rtl="0" algn="l">
              <a:spcBef>
                <a:spcPts val="0"/>
              </a:spcBef>
              <a:spcAft>
                <a:spcPts val="0"/>
              </a:spcAft>
              <a:buNone/>
            </a:pPr>
            <a:r>
              <a:rPr b="1" lang="en" sz="3500">
                <a:solidFill>
                  <a:schemeClr val="lt1"/>
                </a:solidFill>
                <a:latin typeface="Calibri"/>
                <a:ea typeface="Calibri"/>
                <a:cs typeface="Calibri"/>
                <a:sym typeface="Calibri"/>
              </a:rPr>
              <a:t>WHY?</a:t>
            </a:r>
            <a:endParaRPr b="1" sz="35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